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39"/>
  </p:notesMasterIdLst>
  <p:sldIdLst>
    <p:sldId id="608" r:id="rId2"/>
    <p:sldId id="796" r:id="rId3"/>
    <p:sldId id="797" r:id="rId4"/>
    <p:sldId id="804" r:id="rId5"/>
    <p:sldId id="805" r:id="rId6"/>
    <p:sldId id="806" r:id="rId7"/>
    <p:sldId id="807" r:id="rId8"/>
    <p:sldId id="803" r:id="rId9"/>
    <p:sldId id="798" r:id="rId10"/>
    <p:sldId id="808" r:id="rId11"/>
    <p:sldId id="799" r:id="rId12"/>
    <p:sldId id="733" r:id="rId13"/>
    <p:sldId id="809" r:id="rId14"/>
    <p:sldId id="800" r:id="rId15"/>
    <p:sldId id="810" r:id="rId16"/>
    <p:sldId id="811" r:id="rId17"/>
    <p:sldId id="765" r:id="rId18"/>
    <p:sldId id="828" r:id="rId19"/>
    <p:sldId id="801" r:id="rId20"/>
    <p:sldId id="817" r:id="rId21"/>
    <p:sldId id="812" r:id="rId22"/>
    <p:sldId id="768" r:id="rId23"/>
    <p:sldId id="813" r:id="rId24"/>
    <p:sldId id="818" r:id="rId25"/>
    <p:sldId id="814" r:id="rId26"/>
    <p:sldId id="815" r:id="rId27"/>
    <p:sldId id="816" r:id="rId28"/>
    <p:sldId id="802" r:id="rId29"/>
    <p:sldId id="819" r:id="rId30"/>
    <p:sldId id="826" r:id="rId31"/>
    <p:sldId id="827" r:id="rId32"/>
    <p:sldId id="820" r:id="rId33"/>
    <p:sldId id="822" r:id="rId34"/>
    <p:sldId id="821" r:id="rId35"/>
    <p:sldId id="823" r:id="rId36"/>
    <p:sldId id="824" r:id="rId37"/>
    <p:sldId id="825" r:id="rId38"/>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FF00"/>
    <a:srgbClr val="CC99FF"/>
    <a:srgbClr val="339933"/>
    <a:srgbClr val="FFFF99"/>
    <a:srgbClr val="CCFFFF"/>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2" autoAdjust="0"/>
    <p:restoredTop sz="97264" autoAdjust="0"/>
  </p:normalViewPr>
  <p:slideViewPr>
    <p:cSldViewPr snapToGrid="0">
      <p:cViewPr varScale="1">
        <p:scale>
          <a:sx n="126" d="100"/>
          <a:sy n="126" d="100"/>
        </p:scale>
        <p:origin x="132" y="618"/>
      </p:cViewPr>
      <p:guideLst>
        <p:guide orient="horz"/>
        <p:guide/>
      </p:guideLst>
    </p:cSldViewPr>
  </p:slideViewPr>
  <p:outlineViewPr>
    <p:cViewPr>
      <p:scale>
        <a:sx n="33" d="100"/>
        <a:sy n="33" d="100"/>
      </p:scale>
      <p:origin x="0" y="-2403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07" d="100"/>
          <a:sy n="107" d="100"/>
        </p:scale>
        <p:origin x="3528" y="1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0B39F9-9779-49E4-9061-3C452DBF8DE4}" type="slidenum">
              <a:rPr lang="en-US" smtClean="0"/>
              <a:pPr/>
              <a:t>24</a:t>
            </a:fld>
            <a:endParaRPr lang="en-US"/>
          </a:p>
        </p:txBody>
      </p:sp>
    </p:spTree>
    <p:extLst>
      <p:ext uri="{BB962C8B-B14F-4D97-AF65-F5344CB8AC3E}">
        <p14:creationId xmlns:p14="http://schemas.microsoft.com/office/powerpoint/2010/main" val="423001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a:extLst>
              <a:ext uri="{FF2B5EF4-FFF2-40B4-BE49-F238E27FC236}">
                <a16:creationId xmlns:a16="http://schemas.microsoft.com/office/drawing/2014/main" id="{6D823FB8-0358-3D60-8C07-65208B092F4E}"/>
              </a:ext>
            </a:extLst>
          </p:cNvPr>
          <p:cNvSpPr>
            <a:spLocks noGrp="1"/>
          </p:cNvSpPr>
          <p:nvPr>
            <p:ph type="sldNum" sz="quarter" idx="11"/>
          </p:nvPr>
        </p:nvSpPr>
        <p:spPr>
          <a:xfrm>
            <a:off x="8771467" y="6547555"/>
            <a:ext cx="361884" cy="319867"/>
          </a:xfrm>
        </p:spPr>
        <p:txBody>
          <a:bodyPr/>
          <a:lstStyle>
            <a:lvl1pPr>
              <a:defRPr sz="1000" b="1" i="0" baseline="0">
                <a:solidFill>
                  <a:schemeClr val="bg1"/>
                </a:solidFill>
                <a:latin typeface="Aptos" panose="020B0004020202020204" pitchFamily="34" charset="0"/>
              </a:defRPr>
            </a:lvl1pPr>
          </a:lstStyle>
          <a:p>
            <a:fld id="{450AD36E-3ACA-4EBB-9678-E39944C078A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D42F24EF-FE31-3BEB-E05D-331942B38CB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3" name="Slide Number Placeholder 2">
            <a:extLst>
              <a:ext uri="{FF2B5EF4-FFF2-40B4-BE49-F238E27FC236}">
                <a16:creationId xmlns:a16="http://schemas.microsoft.com/office/drawing/2014/main" id="{737C9ADB-7BB1-13B7-A3D1-559319C9C30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AD36E-3ACA-4EBB-9678-E39944C078A2}"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Courier New" panose="02070309020205020404" pitchFamily="49" charset="0"/>
        <a:buChar char="o"/>
        <a:defRPr sz="1800">
          <a:solidFill>
            <a:schemeClr val="bg1"/>
          </a:solidFill>
          <a:latin typeface="+mn-lt"/>
        </a:defRPr>
      </a:lvl3pPr>
      <a:lvl4pPr marL="1084263" indent="-288925" algn="l" rtl="0" eaLnBrk="1" fontAlgn="base" hangingPunct="1">
        <a:spcBef>
          <a:spcPct val="20000"/>
        </a:spcBef>
        <a:spcAft>
          <a:spcPct val="0"/>
        </a:spcAft>
        <a:buFont typeface="Wingdings" panose="05000000000000000000" pitchFamily="2" charset="2"/>
        <a:buChar char="q"/>
        <a:defRPr sz="1600">
          <a:solidFill>
            <a:schemeClr val="bg1"/>
          </a:solidFill>
          <a:latin typeface="+mn-lt"/>
        </a:defRPr>
      </a:lvl4pPr>
      <a:lvl5pPr marL="1377950" indent="-293688" algn="l" rtl="0" eaLnBrk="1" fontAlgn="base" hangingPunct="1">
        <a:spcBef>
          <a:spcPct val="20000"/>
        </a:spcBef>
        <a:spcAft>
          <a:spcPct val="0"/>
        </a:spcAft>
        <a:buFont typeface="Wingdings" panose="05000000000000000000" pitchFamily="2" charset="2"/>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8C2-B27F-6617-F90A-5AA7BB18F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6B65E-5672-A608-141B-360356FB0747}"/>
              </a:ext>
            </a:extLst>
          </p:cNvPr>
          <p:cNvSpPr>
            <a:spLocks noGrp="1"/>
          </p:cNvSpPr>
          <p:nvPr>
            <p:ph type="title"/>
          </p:nvPr>
        </p:nvSpPr>
        <p:spPr>
          <a:xfrm>
            <a:off x="338666" y="310445"/>
            <a:ext cx="8421512" cy="830997"/>
          </a:xfrm>
        </p:spPr>
        <p:txBody>
          <a:bodyPr/>
          <a:lstStyle/>
          <a:p>
            <a:r>
              <a:rPr lang="en-US" dirty="0"/>
              <a:t>Dalton’s Atomic Theory</a:t>
            </a:r>
          </a:p>
        </p:txBody>
      </p:sp>
      <p:sp>
        <p:nvSpPr>
          <p:cNvPr id="3" name="Content Placeholder 2">
            <a:extLst>
              <a:ext uri="{FF2B5EF4-FFF2-40B4-BE49-F238E27FC236}">
                <a16:creationId xmlns:a16="http://schemas.microsoft.com/office/drawing/2014/main" id="{16374C0A-72EE-3171-0512-CE3DA31E2EBF}"/>
              </a:ext>
            </a:extLst>
          </p:cNvPr>
          <p:cNvSpPr>
            <a:spLocks noGrp="1"/>
          </p:cNvSpPr>
          <p:nvPr>
            <p:ph idx="4294967295"/>
          </p:nvPr>
        </p:nvSpPr>
        <p:spPr>
          <a:xfrm>
            <a:off x="372533" y="1237822"/>
            <a:ext cx="8387645" cy="5215465"/>
          </a:xfrm>
        </p:spPr>
        <p:txBody>
          <a:bodyPr/>
          <a:lstStyle/>
          <a:p>
            <a:pPr marL="457200" indent="-457200">
              <a:buFont typeface="+mj-lt"/>
              <a:buAutoNum type="arabicPeriod"/>
            </a:pPr>
            <a:r>
              <a:rPr lang="en-US" sz="2000">
                <a:solidFill>
                  <a:srgbClr val="00FF00"/>
                </a:solidFill>
              </a:rPr>
              <a:t>All matter made of indivisible atoms</a:t>
            </a:r>
          </a:p>
          <a:p>
            <a:pPr marL="522288" lvl="1" indent="-285750"/>
            <a:r>
              <a:rPr lang="en-US" sz="1600"/>
              <a:t>Atoms are smallest units of matter</a:t>
            </a:r>
          </a:p>
          <a:p>
            <a:pPr marL="522288" lvl="1" indent="-285750"/>
            <a:r>
              <a:rPr lang="en-US" sz="1600"/>
              <a:t>Atoms cannot be created, divided, or destroyed (later revised with the discovery of subatomic particles)</a:t>
            </a:r>
          </a:p>
          <a:p>
            <a:pPr marL="457200" indent="-457200">
              <a:buFont typeface="+mj-lt"/>
              <a:buAutoNum type="arabicPeriod"/>
            </a:pPr>
            <a:r>
              <a:rPr lang="en-US" sz="2000">
                <a:solidFill>
                  <a:srgbClr val="00FF00"/>
                </a:solidFill>
              </a:rPr>
              <a:t>All atoms of a given element are identical</a:t>
            </a:r>
          </a:p>
          <a:p>
            <a:pPr marL="522288" lvl="1" indent="-285750"/>
            <a:r>
              <a:rPr lang="en-US" sz="1600"/>
              <a:t>Atoms of the same element have same mass and properties</a:t>
            </a:r>
          </a:p>
          <a:p>
            <a:pPr marL="522288" lvl="1" indent="-285750"/>
            <a:r>
              <a:rPr lang="en-US" sz="1600"/>
              <a:t>later revised—atoms of the same element can have different masses known as isotopes</a:t>
            </a:r>
          </a:p>
          <a:p>
            <a:pPr marL="457200" indent="-457200">
              <a:buFont typeface="+mj-lt"/>
              <a:buAutoNum type="arabicPeriod"/>
            </a:pPr>
            <a:r>
              <a:rPr lang="en-US" sz="2000">
                <a:solidFill>
                  <a:srgbClr val="00FF00"/>
                </a:solidFill>
              </a:rPr>
              <a:t>Compounds are formed by a combination of atoms of different elements</a:t>
            </a:r>
          </a:p>
          <a:p>
            <a:pPr marL="236538" lvl="1" indent="0">
              <a:buNone/>
            </a:pPr>
            <a:r>
              <a:rPr lang="en-US" sz="1600"/>
              <a:t>A given compound always contains the same kinds and ratios of atoms</a:t>
            </a:r>
          </a:p>
          <a:p>
            <a:pPr marL="457200" indent="-457200">
              <a:buFont typeface="+mj-lt"/>
              <a:buAutoNum type="arabicPeriod"/>
            </a:pPr>
            <a:r>
              <a:rPr lang="en-US" sz="2000">
                <a:solidFill>
                  <a:srgbClr val="00FF00"/>
                </a:solidFill>
              </a:rPr>
              <a:t>Chemical reactions involve the rearrangement of atoms</a:t>
            </a:r>
            <a:endParaRPr lang="en-US" sz="2000"/>
          </a:p>
          <a:p>
            <a:pPr marL="236538" lvl="1" indent="0">
              <a:buNone/>
            </a:pPr>
            <a:r>
              <a:rPr lang="en-US" sz="1600"/>
              <a:t>Atoms are neither created nor destroyed in a chemical reaction—only rearranged</a:t>
            </a:r>
          </a:p>
          <a:p>
            <a:pPr marL="236538" lvl="1" indent="0">
              <a:buNone/>
            </a:pPr>
            <a:endParaRPr lang="en-US" sz="1600"/>
          </a:p>
          <a:p>
            <a:pPr marL="0" indent="0">
              <a:buNone/>
            </a:pPr>
            <a:r>
              <a:rPr lang="en-US" sz="2000"/>
              <a:t>Atoms are about </a:t>
            </a:r>
            <a:r>
              <a:rPr lang="en-US" sz="2000">
                <a:solidFill>
                  <a:schemeClr val="accent1">
                    <a:lumMod val="60000"/>
                    <a:lumOff val="40000"/>
                  </a:schemeClr>
                </a:solidFill>
              </a:rPr>
              <a:t>5.4 x 10</a:t>
            </a:r>
            <a:r>
              <a:rPr lang="en-US" sz="2000" baseline="30000">
                <a:solidFill>
                  <a:schemeClr val="accent1">
                    <a:lumMod val="60000"/>
                    <a:lumOff val="40000"/>
                  </a:schemeClr>
                </a:solidFill>
              </a:rPr>
              <a:t>-10</a:t>
            </a:r>
            <a:r>
              <a:rPr lang="en-US" sz="2000">
                <a:solidFill>
                  <a:schemeClr val="accent1">
                    <a:lumMod val="60000"/>
                    <a:lumOff val="40000"/>
                  </a:schemeClr>
                </a:solidFill>
              </a:rPr>
              <a:t> m </a:t>
            </a:r>
            <a:r>
              <a:rPr lang="en-US" sz="2000"/>
              <a:t>in diameter</a:t>
            </a:r>
          </a:p>
          <a:p>
            <a:pPr marL="514350" lvl="2" indent="0">
              <a:buNone/>
            </a:pPr>
            <a:r>
              <a:rPr lang="en-US"/>
              <a:t>= </a:t>
            </a:r>
            <a:r>
              <a:rPr lang="en-US">
                <a:solidFill>
                  <a:srgbClr val="FFFFCC"/>
                </a:solidFill>
              </a:rPr>
              <a:t>0.54 nanometer (nm) </a:t>
            </a:r>
            <a:r>
              <a:rPr lang="en-US"/>
              <a:t>or </a:t>
            </a:r>
            <a:r>
              <a:rPr lang="en-US">
                <a:solidFill>
                  <a:srgbClr val="FFFFCC"/>
                </a:solidFill>
              </a:rPr>
              <a:t>5.4 angstrom (Å)</a:t>
            </a:r>
          </a:p>
          <a:p>
            <a:endParaRPr lang="en-US" sz="2000" dirty="0"/>
          </a:p>
        </p:txBody>
      </p:sp>
      <p:sp>
        <p:nvSpPr>
          <p:cNvPr id="4" name="Slide Number Placeholder 3">
            <a:extLst>
              <a:ext uri="{FF2B5EF4-FFF2-40B4-BE49-F238E27FC236}">
                <a16:creationId xmlns:a16="http://schemas.microsoft.com/office/drawing/2014/main" id="{99318A2E-53EF-CC62-2229-C9310B15293C}"/>
              </a:ext>
            </a:extLst>
          </p:cNvPr>
          <p:cNvSpPr>
            <a:spLocks noGrp="1"/>
          </p:cNvSpPr>
          <p:nvPr>
            <p:ph type="sldNum" sz="quarter" idx="11"/>
          </p:nvPr>
        </p:nvSpPr>
        <p:spPr/>
        <p:txBody>
          <a:bodyPr/>
          <a:lstStyle/>
          <a:p>
            <a:fld id="{450AD36E-3ACA-4EBB-9678-E39944C078A2}" type="slidenum">
              <a:rPr lang="en-US" smtClean="0"/>
              <a:t>10</a:t>
            </a:fld>
            <a:endParaRPr lang="en-US" dirty="0"/>
          </a:p>
        </p:txBody>
      </p:sp>
    </p:spTree>
    <p:extLst>
      <p:ext uri="{BB962C8B-B14F-4D97-AF65-F5344CB8AC3E}">
        <p14:creationId xmlns:p14="http://schemas.microsoft.com/office/powerpoint/2010/main" val="9093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359F-E123-2A9F-20CD-EA9BE931733F}"/>
              </a:ext>
            </a:extLst>
          </p:cNvPr>
          <p:cNvSpPr>
            <a:spLocks noGrp="1"/>
          </p:cNvSpPr>
          <p:nvPr>
            <p:ph type="title"/>
          </p:nvPr>
        </p:nvSpPr>
        <p:spPr>
          <a:xfrm>
            <a:off x="338666" y="241240"/>
            <a:ext cx="8421512" cy="830997"/>
          </a:xfrm>
        </p:spPr>
        <p:txBody>
          <a:bodyPr/>
          <a:lstStyle/>
          <a:p>
            <a:r>
              <a:rPr lang="en-US" dirty="0"/>
              <a:t>Subatomic Structure</a:t>
            </a:r>
          </a:p>
        </p:txBody>
      </p:sp>
      <p:sp>
        <p:nvSpPr>
          <p:cNvPr id="3" name="Content Placeholder 2">
            <a:extLst>
              <a:ext uri="{FF2B5EF4-FFF2-40B4-BE49-F238E27FC236}">
                <a16:creationId xmlns:a16="http://schemas.microsoft.com/office/drawing/2014/main" id="{CDF16042-2EEC-145F-B636-8EBB073EE9AA}"/>
              </a:ext>
            </a:extLst>
          </p:cNvPr>
          <p:cNvSpPr>
            <a:spLocks noGrp="1"/>
          </p:cNvSpPr>
          <p:nvPr>
            <p:ph idx="4294967295"/>
          </p:nvPr>
        </p:nvSpPr>
        <p:spPr>
          <a:xfrm>
            <a:off x="338666" y="1037034"/>
            <a:ext cx="8387645" cy="5406912"/>
          </a:xfrm>
        </p:spPr>
        <p:txBody>
          <a:bodyPr/>
          <a:lstStyle/>
          <a:p>
            <a:pPr marL="0" indent="0">
              <a:buNone/>
            </a:pPr>
            <a:r>
              <a:rPr lang="en-US">
                <a:solidFill>
                  <a:srgbClr val="FFFFCC"/>
                </a:solidFill>
              </a:rPr>
              <a:t>Chemists</a:t>
            </a:r>
            <a:r>
              <a:rPr lang="en-US"/>
              <a:t> see the atom structure having the important properties of </a:t>
            </a:r>
            <a:r>
              <a:rPr lang="en-US">
                <a:solidFill>
                  <a:schemeClr val="accent1">
                    <a:lumMod val="60000"/>
                    <a:lumOff val="40000"/>
                  </a:schemeClr>
                </a:solidFill>
              </a:rPr>
              <a:t>mass</a:t>
            </a:r>
            <a:r>
              <a:rPr lang="en-US"/>
              <a:t> and </a:t>
            </a:r>
            <a:r>
              <a:rPr lang="en-US">
                <a:solidFill>
                  <a:schemeClr val="accent1">
                    <a:lumMod val="60000"/>
                    <a:lumOff val="40000"/>
                  </a:schemeClr>
                </a:solidFill>
              </a:rPr>
              <a:t>(electric) charge</a:t>
            </a:r>
          </a:p>
          <a:p>
            <a:r>
              <a:rPr lang="en-US" sz="2000"/>
              <a:t>Electrons</a:t>
            </a:r>
          </a:p>
          <a:p>
            <a:pPr lvl="1"/>
            <a:r>
              <a:rPr lang="en-US" sz="1800"/>
              <a:t>mass = 9.109 x 10</a:t>
            </a:r>
            <a:r>
              <a:rPr lang="en-US" sz="1800" baseline="30000"/>
              <a:t>-31</a:t>
            </a:r>
            <a:r>
              <a:rPr lang="en-US" sz="1800"/>
              <a:t> kg, 5.486 x 10</a:t>
            </a:r>
            <a:r>
              <a:rPr lang="en-US" sz="1800" baseline="30000"/>
              <a:t>-4</a:t>
            </a:r>
            <a:r>
              <a:rPr lang="en-US" sz="1800"/>
              <a:t> amu</a:t>
            </a:r>
          </a:p>
          <a:p>
            <a:pPr lvl="1"/>
            <a:r>
              <a:rPr lang="en-US" sz="1800"/>
              <a:t>charge = -1 </a:t>
            </a:r>
          </a:p>
          <a:p>
            <a:r>
              <a:rPr lang="en-US" sz="2000"/>
              <a:t>Protons</a:t>
            </a:r>
          </a:p>
          <a:p>
            <a:pPr lvl="1"/>
            <a:r>
              <a:rPr lang="en-US" sz="1800"/>
              <a:t>mass = 1.673 x 10</a:t>
            </a:r>
            <a:r>
              <a:rPr lang="en-US" sz="1800" baseline="30000"/>
              <a:t>-27</a:t>
            </a:r>
            <a:r>
              <a:rPr lang="en-US" sz="1800"/>
              <a:t> kg, 1.007 amu, 1836 times electron mass</a:t>
            </a:r>
          </a:p>
          <a:p>
            <a:pPr lvl="1"/>
            <a:r>
              <a:rPr lang="en-US" sz="1800"/>
              <a:t>charge = +1 </a:t>
            </a:r>
          </a:p>
          <a:p>
            <a:r>
              <a:rPr lang="en-US" sz="2000"/>
              <a:t>Neutrons</a:t>
            </a:r>
          </a:p>
          <a:p>
            <a:pPr lvl="1"/>
            <a:r>
              <a:rPr lang="en-US" sz="1800"/>
              <a:t>mass = 1.675 x 10</a:t>
            </a:r>
            <a:r>
              <a:rPr lang="en-US" sz="1800" baseline="30000"/>
              <a:t>-27</a:t>
            </a:r>
            <a:r>
              <a:rPr lang="en-US" sz="1800"/>
              <a:t> kg, 1.009 amu, 1.001 times proton mass</a:t>
            </a:r>
          </a:p>
          <a:p>
            <a:pPr lvl="1"/>
            <a:r>
              <a:rPr lang="en-US" sz="1800"/>
              <a:t>charge = 0 </a:t>
            </a:r>
          </a:p>
          <a:p>
            <a:endParaRPr lang="en-US" dirty="0"/>
          </a:p>
        </p:txBody>
      </p:sp>
      <p:pic>
        <p:nvPicPr>
          <p:cNvPr id="7" name="Picture 6">
            <a:extLst>
              <a:ext uri="{FF2B5EF4-FFF2-40B4-BE49-F238E27FC236}">
                <a16:creationId xmlns:a16="http://schemas.microsoft.com/office/drawing/2014/main" id="{E2142433-4C05-0591-73E5-EC03EAFDBBD0}"/>
              </a:ext>
            </a:extLst>
          </p:cNvPr>
          <p:cNvPicPr>
            <a:picLocks noChangeAspect="1"/>
          </p:cNvPicPr>
          <p:nvPr/>
        </p:nvPicPr>
        <p:blipFill>
          <a:blip r:embed="rId2"/>
          <a:stretch>
            <a:fillRect/>
          </a:stretch>
        </p:blipFill>
        <p:spPr>
          <a:xfrm>
            <a:off x="157784" y="5011228"/>
            <a:ext cx="8783276" cy="1619476"/>
          </a:xfrm>
          <a:prstGeom prst="rect">
            <a:avLst/>
          </a:prstGeom>
        </p:spPr>
      </p:pic>
      <p:sp>
        <p:nvSpPr>
          <p:cNvPr id="4" name="Slide Number Placeholder 3">
            <a:extLst>
              <a:ext uri="{FF2B5EF4-FFF2-40B4-BE49-F238E27FC236}">
                <a16:creationId xmlns:a16="http://schemas.microsoft.com/office/drawing/2014/main" id="{1BC214DA-6A76-4333-0EF3-8255DEE3F877}"/>
              </a:ext>
            </a:extLst>
          </p:cNvPr>
          <p:cNvSpPr>
            <a:spLocks noGrp="1"/>
          </p:cNvSpPr>
          <p:nvPr>
            <p:ph type="sldNum" sz="quarter" idx="11"/>
          </p:nvPr>
        </p:nvSpPr>
        <p:spPr/>
        <p:txBody>
          <a:bodyPr/>
          <a:lstStyle/>
          <a:p>
            <a:fld id="{450AD36E-3ACA-4EBB-9678-E39944C078A2}" type="slidenum">
              <a:rPr lang="en-US" smtClean="0"/>
              <a:t>11</a:t>
            </a:fld>
            <a:endParaRPr lang="en-US" dirty="0"/>
          </a:p>
        </p:txBody>
      </p:sp>
    </p:spTree>
    <p:extLst>
      <p:ext uri="{BB962C8B-B14F-4D97-AF65-F5344CB8AC3E}">
        <p14:creationId xmlns:p14="http://schemas.microsoft.com/office/powerpoint/2010/main" val="366525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Nucleus &amp; Orbitals</a:t>
            </a:r>
          </a:p>
        </p:txBody>
      </p:sp>
      <p:sp>
        <p:nvSpPr>
          <p:cNvPr id="3" name="Content Placeholder 2"/>
          <p:cNvSpPr>
            <a:spLocks noGrp="1"/>
          </p:cNvSpPr>
          <p:nvPr>
            <p:ph idx="4294967295"/>
          </p:nvPr>
        </p:nvSpPr>
        <p:spPr>
          <a:xfrm>
            <a:off x="372533" y="1332090"/>
            <a:ext cx="8387645" cy="5215465"/>
          </a:xfrm>
        </p:spPr>
        <p:txBody>
          <a:bodyPr/>
          <a:lstStyle/>
          <a:p>
            <a:r>
              <a:rPr lang="en-US"/>
              <a:t>Protons and neutrons organized in the nucleus</a:t>
            </a:r>
          </a:p>
          <a:p>
            <a:r>
              <a:rPr lang="en-US"/>
              <a:t>Electrons spatially located outside of the nucleus</a:t>
            </a:r>
          </a:p>
          <a:p>
            <a:r>
              <a:rPr lang="en-US"/>
              <a:t>Electrons "orbit" the nucleus in </a:t>
            </a:r>
            <a:r>
              <a:rPr lang="en-US">
                <a:solidFill>
                  <a:srgbClr val="00FF00"/>
                </a:solidFill>
              </a:rPr>
              <a:t>orbitals</a:t>
            </a:r>
            <a:r>
              <a:rPr lang="en-US"/>
              <a:t> but not like planets revolving around the sun</a:t>
            </a:r>
          </a:p>
          <a:p>
            <a:r>
              <a:rPr lang="en-US">
                <a:solidFill>
                  <a:srgbClr val="FFFF00"/>
                </a:solidFill>
              </a:rPr>
              <a:t>Their position/location is determined by probabilities calculated by</a:t>
            </a:r>
            <a:br>
              <a:rPr lang="en-US">
                <a:solidFill>
                  <a:srgbClr val="FFFF00"/>
                </a:solidFill>
              </a:rPr>
            </a:br>
            <a:r>
              <a:rPr lang="en-US">
                <a:solidFill>
                  <a:srgbClr val="FFFF00"/>
                </a:solidFill>
              </a:rPr>
              <a:t>complex mathematical expressions</a:t>
            </a:r>
          </a:p>
          <a:p>
            <a:r>
              <a:rPr lang="en-US"/>
              <a:t>Each orbital pairs two electrons</a:t>
            </a:r>
            <a:br>
              <a:rPr lang="en-US"/>
            </a:br>
            <a:r>
              <a:rPr lang="en-US"/>
              <a:t>of opposite spin</a:t>
            </a:r>
          </a:p>
          <a:p>
            <a:pPr marL="292100" lvl="1" indent="0">
              <a:buNone/>
            </a:pPr>
            <a:r>
              <a:rPr lang="en-US">
                <a:solidFill>
                  <a:srgbClr val="FFFF00"/>
                </a:solidFill>
              </a:rPr>
              <a:t>Yes, electrons have a spin just</a:t>
            </a:r>
            <a:br>
              <a:rPr lang="en-US">
                <a:solidFill>
                  <a:srgbClr val="FFFF00"/>
                </a:solidFill>
              </a:rPr>
            </a:br>
            <a:r>
              <a:rPr lang="en-US">
                <a:solidFill>
                  <a:srgbClr val="FFFF00"/>
                </a:solidFill>
              </a:rPr>
              <a:t>as the Earth rotates on an axis,</a:t>
            </a:r>
            <a:br>
              <a:rPr lang="en-US">
                <a:solidFill>
                  <a:srgbClr val="FFFF00"/>
                </a:solidFill>
              </a:rPr>
            </a:br>
            <a:r>
              <a:rPr lang="en-US">
                <a:solidFill>
                  <a:srgbClr val="FFFF00"/>
                </a:solidFill>
              </a:rPr>
              <a:t>and this spin generates a </a:t>
            </a:r>
            <a:br>
              <a:rPr lang="en-US">
                <a:solidFill>
                  <a:srgbClr val="FFFF00"/>
                </a:solidFill>
              </a:rPr>
            </a:br>
            <a:r>
              <a:rPr lang="en-US">
                <a:solidFill>
                  <a:srgbClr val="FFFF00"/>
                </a:solidFill>
              </a:rPr>
              <a:t>magnetic field</a:t>
            </a:r>
            <a:endParaRPr lang="en-US" dirty="0">
              <a:solidFill>
                <a:srgbClr val="FFFF00"/>
              </a:solidFill>
            </a:endParaRPr>
          </a:p>
        </p:txBody>
      </p:sp>
      <p:pic>
        <p:nvPicPr>
          <p:cNvPr id="18434" name="Picture 2" descr="http://i.livescience.com/images/i/000/053/538/i02/atom-structure.jpg?1370472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073" y="3958032"/>
            <a:ext cx="2709849" cy="2432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1BA578-BAE9-86D9-EBF2-2A18C7AFA355}"/>
              </a:ext>
            </a:extLst>
          </p:cNvPr>
          <p:cNvSpPr>
            <a:spLocks noGrp="1"/>
          </p:cNvSpPr>
          <p:nvPr>
            <p:ph type="sldNum" sz="quarter" idx="11"/>
          </p:nvPr>
        </p:nvSpPr>
        <p:spPr/>
        <p:txBody>
          <a:bodyPr/>
          <a:lstStyle/>
          <a:p>
            <a:fld id="{450AD36E-3ACA-4EBB-9678-E39944C078A2}" type="slidenum">
              <a:rPr lang="en-US" smtClean="0"/>
              <a:t>12</a:t>
            </a:fld>
            <a:endParaRPr lang="en-US" dirty="0"/>
          </a:p>
        </p:txBody>
      </p:sp>
    </p:spTree>
    <p:extLst>
      <p:ext uri="{BB962C8B-B14F-4D97-AF65-F5344CB8AC3E}">
        <p14:creationId xmlns:p14="http://schemas.microsoft.com/office/powerpoint/2010/main" val="277295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8E50-6C92-9427-0533-F3E8D1C1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89D91-6F22-D94A-1035-38833D9BA61A}"/>
              </a:ext>
            </a:extLst>
          </p:cNvPr>
          <p:cNvSpPr>
            <a:spLocks noGrp="1"/>
          </p:cNvSpPr>
          <p:nvPr>
            <p:ph type="title"/>
          </p:nvPr>
        </p:nvSpPr>
        <p:spPr>
          <a:xfrm>
            <a:off x="338666" y="241240"/>
            <a:ext cx="8421512" cy="830997"/>
          </a:xfrm>
        </p:spPr>
        <p:txBody>
          <a:bodyPr/>
          <a:lstStyle/>
          <a:p>
            <a:r>
              <a:rPr lang="en-US" dirty="0"/>
              <a:t>Atomic Mass Units (amu)</a:t>
            </a:r>
          </a:p>
        </p:txBody>
      </p:sp>
      <p:sp>
        <p:nvSpPr>
          <p:cNvPr id="3" name="Content Placeholder 2">
            <a:extLst>
              <a:ext uri="{FF2B5EF4-FFF2-40B4-BE49-F238E27FC236}">
                <a16:creationId xmlns:a16="http://schemas.microsoft.com/office/drawing/2014/main" id="{1F3761B0-BF6C-F183-160A-F2D0FC3802C6}"/>
              </a:ext>
            </a:extLst>
          </p:cNvPr>
          <p:cNvSpPr>
            <a:spLocks noGrp="1"/>
          </p:cNvSpPr>
          <p:nvPr>
            <p:ph idx="4294967295"/>
          </p:nvPr>
        </p:nvSpPr>
        <p:spPr>
          <a:xfrm>
            <a:off x="372533" y="2691712"/>
            <a:ext cx="8387645" cy="3855843"/>
          </a:xfrm>
        </p:spPr>
        <p:txBody>
          <a:bodyPr/>
          <a:lstStyle/>
          <a:p>
            <a:r>
              <a:rPr lang="en-US"/>
              <a:t>Definition of “amu” is 1/12</a:t>
            </a:r>
            <a:r>
              <a:rPr lang="en-US" baseline="30000"/>
              <a:t>th</a:t>
            </a:r>
            <a:r>
              <a:rPr lang="en-US"/>
              <a:t> of mass of carbon-12 atom (has 6 protons, 6 neutrons, 6 electrons)</a:t>
            </a:r>
          </a:p>
          <a:p>
            <a:r>
              <a:rPr lang="en-US"/>
              <a:t>This is not equal to mass of one proton, which is actually equal to 1.007276 amu</a:t>
            </a:r>
          </a:p>
          <a:p>
            <a:r>
              <a:rPr lang="en-US"/>
              <a:t>This is only of importance to physicists and is explained by the “mass deficit” which is the energy to that holds a nucleus together</a:t>
            </a:r>
            <a:endParaRPr lang="en-US" dirty="0"/>
          </a:p>
        </p:txBody>
      </p:sp>
      <p:pic>
        <p:nvPicPr>
          <p:cNvPr id="7" name="Picture 6">
            <a:extLst>
              <a:ext uri="{FF2B5EF4-FFF2-40B4-BE49-F238E27FC236}">
                <a16:creationId xmlns:a16="http://schemas.microsoft.com/office/drawing/2014/main" id="{DC6FCF47-ABDF-A335-6501-7F9F0B35A1C8}"/>
              </a:ext>
            </a:extLst>
          </p:cNvPr>
          <p:cNvPicPr>
            <a:picLocks noChangeAspect="1"/>
          </p:cNvPicPr>
          <p:nvPr/>
        </p:nvPicPr>
        <p:blipFill>
          <a:blip r:embed="rId2"/>
          <a:stretch>
            <a:fillRect/>
          </a:stretch>
        </p:blipFill>
        <p:spPr>
          <a:xfrm>
            <a:off x="157784" y="1072237"/>
            <a:ext cx="8783276" cy="1619476"/>
          </a:xfrm>
          <a:prstGeom prst="rect">
            <a:avLst/>
          </a:prstGeom>
        </p:spPr>
      </p:pic>
      <p:sp>
        <p:nvSpPr>
          <p:cNvPr id="4" name="Slide Number Placeholder 3">
            <a:extLst>
              <a:ext uri="{FF2B5EF4-FFF2-40B4-BE49-F238E27FC236}">
                <a16:creationId xmlns:a16="http://schemas.microsoft.com/office/drawing/2014/main" id="{DC5BF3C7-CF67-7662-8D32-766C25CA2240}"/>
              </a:ext>
            </a:extLst>
          </p:cNvPr>
          <p:cNvSpPr>
            <a:spLocks noGrp="1"/>
          </p:cNvSpPr>
          <p:nvPr>
            <p:ph type="sldNum" sz="quarter" idx="11"/>
          </p:nvPr>
        </p:nvSpPr>
        <p:spPr/>
        <p:txBody>
          <a:bodyPr/>
          <a:lstStyle/>
          <a:p>
            <a:fld id="{450AD36E-3ACA-4EBB-9678-E39944C078A2}" type="slidenum">
              <a:rPr lang="en-US" smtClean="0"/>
              <a:t>13</a:t>
            </a:fld>
            <a:endParaRPr lang="en-US" dirty="0"/>
          </a:p>
        </p:txBody>
      </p:sp>
    </p:spTree>
    <p:extLst>
      <p:ext uri="{BB962C8B-B14F-4D97-AF65-F5344CB8AC3E}">
        <p14:creationId xmlns:p14="http://schemas.microsoft.com/office/powerpoint/2010/main" val="184907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4C2E-D02F-F4E9-0B8F-E104799ACA37}"/>
              </a:ext>
            </a:extLst>
          </p:cNvPr>
          <p:cNvSpPr>
            <a:spLocks noGrp="1"/>
          </p:cNvSpPr>
          <p:nvPr>
            <p:ph type="title"/>
          </p:nvPr>
        </p:nvSpPr>
        <p:spPr/>
        <p:txBody>
          <a:bodyPr/>
          <a:lstStyle/>
          <a:p>
            <a:r>
              <a:rPr lang="en-US" dirty="0"/>
              <a:t>Atomic Properties</a:t>
            </a:r>
          </a:p>
        </p:txBody>
      </p:sp>
      <p:sp>
        <p:nvSpPr>
          <p:cNvPr id="3" name="Content Placeholder 2">
            <a:extLst>
              <a:ext uri="{FF2B5EF4-FFF2-40B4-BE49-F238E27FC236}">
                <a16:creationId xmlns:a16="http://schemas.microsoft.com/office/drawing/2014/main" id="{E5306C1D-D1FD-9FEA-3401-CFCB7F65125E}"/>
              </a:ext>
            </a:extLst>
          </p:cNvPr>
          <p:cNvSpPr>
            <a:spLocks noGrp="1"/>
          </p:cNvSpPr>
          <p:nvPr>
            <p:ph idx="4294967295"/>
          </p:nvPr>
        </p:nvSpPr>
        <p:spPr>
          <a:xfrm>
            <a:off x="372533" y="1332090"/>
            <a:ext cx="8387645" cy="5215465"/>
          </a:xfrm>
        </p:spPr>
        <p:txBody>
          <a:bodyPr/>
          <a:lstStyle/>
          <a:p>
            <a:r>
              <a:rPr lang="en-US">
                <a:solidFill>
                  <a:srgbClr val="FFFFCC"/>
                </a:solidFill>
              </a:rPr>
              <a:t>Atomic Number </a:t>
            </a:r>
            <a:r>
              <a:rPr lang="en-US"/>
              <a:t>(the </a:t>
            </a:r>
            <a:r>
              <a:rPr lang="en-US">
                <a:solidFill>
                  <a:schemeClr val="accent1">
                    <a:lumMod val="60000"/>
                    <a:lumOff val="40000"/>
                  </a:schemeClr>
                </a:solidFill>
              </a:rPr>
              <a:t>Z</a:t>
            </a:r>
            <a:r>
              <a:rPr lang="en-US"/>
              <a:t> value)</a:t>
            </a:r>
          </a:p>
          <a:p>
            <a:pPr lvl="1"/>
            <a:r>
              <a:rPr lang="en-US" i="1">
                <a:solidFill>
                  <a:srgbClr val="FFFFCC"/>
                </a:solidFill>
              </a:rPr>
              <a:t>essentially defines the element</a:t>
            </a:r>
          </a:p>
          <a:p>
            <a:pPr marL="576263" lvl="2" indent="0">
              <a:buNone/>
            </a:pPr>
            <a:r>
              <a:rPr lang="en-US"/>
              <a:t>makes hydrogen, oxygen, carbon, chlorine, etc. what it is</a:t>
            </a:r>
          </a:p>
          <a:p>
            <a:pPr lvl="1"/>
            <a:r>
              <a:rPr lang="en-US"/>
              <a:t>= number of protons (in atom’s nucleus)</a:t>
            </a:r>
          </a:p>
          <a:p>
            <a:r>
              <a:rPr lang="en-US">
                <a:solidFill>
                  <a:srgbClr val="FFFFCC"/>
                </a:solidFill>
              </a:rPr>
              <a:t>Mass Number </a:t>
            </a:r>
            <a:r>
              <a:rPr lang="en-US"/>
              <a:t>(the </a:t>
            </a:r>
            <a:r>
              <a:rPr lang="en-US">
                <a:solidFill>
                  <a:schemeClr val="accent1">
                    <a:lumMod val="60000"/>
                    <a:lumOff val="40000"/>
                  </a:schemeClr>
                </a:solidFill>
              </a:rPr>
              <a:t>A</a:t>
            </a:r>
            <a:r>
              <a:rPr lang="en-US"/>
              <a:t> value)</a:t>
            </a:r>
          </a:p>
          <a:p>
            <a:pPr lvl="1"/>
            <a:r>
              <a:rPr lang="en-US"/>
              <a:t>= sum of count of protons and neutrons in atom’s nucleus</a:t>
            </a:r>
          </a:p>
          <a:p>
            <a:pPr lvl="1"/>
            <a:r>
              <a:rPr lang="en-US"/>
              <a:t>Indicate the </a:t>
            </a:r>
            <a:r>
              <a:rPr lang="en-US" b="1">
                <a:solidFill>
                  <a:schemeClr val="accent1">
                    <a:lumMod val="60000"/>
                    <a:lumOff val="40000"/>
                  </a:schemeClr>
                </a:solidFill>
              </a:rPr>
              <a:t>isotope</a:t>
            </a:r>
            <a:r>
              <a:rPr lang="en-US"/>
              <a:t> form of element’s atoms</a:t>
            </a:r>
            <a:endParaRPr lang="en-US" dirty="0"/>
          </a:p>
        </p:txBody>
      </p:sp>
      <p:pic>
        <p:nvPicPr>
          <p:cNvPr id="7" name="Picture 6">
            <a:extLst>
              <a:ext uri="{FF2B5EF4-FFF2-40B4-BE49-F238E27FC236}">
                <a16:creationId xmlns:a16="http://schemas.microsoft.com/office/drawing/2014/main" id="{2A8C84E7-9F68-085C-C170-8DD9D72C8B53}"/>
              </a:ext>
            </a:extLst>
          </p:cNvPr>
          <p:cNvPicPr>
            <a:picLocks noChangeAspect="1"/>
          </p:cNvPicPr>
          <p:nvPr/>
        </p:nvPicPr>
        <p:blipFill>
          <a:blip r:embed="rId2"/>
          <a:stretch>
            <a:fillRect/>
          </a:stretch>
        </p:blipFill>
        <p:spPr>
          <a:xfrm>
            <a:off x="132730" y="4232657"/>
            <a:ext cx="8878539" cy="2314898"/>
          </a:xfrm>
          <a:prstGeom prst="rect">
            <a:avLst/>
          </a:prstGeom>
        </p:spPr>
      </p:pic>
      <p:sp>
        <p:nvSpPr>
          <p:cNvPr id="4" name="Slide Number Placeholder 3">
            <a:extLst>
              <a:ext uri="{FF2B5EF4-FFF2-40B4-BE49-F238E27FC236}">
                <a16:creationId xmlns:a16="http://schemas.microsoft.com/office/drawing/2014/main" id="{10AAD3EC-0894-F3EA-C510-5A957F259E7A}"/>
              </a:ext>
            </a:extLst>
          </p:cNvPr>
          <p:cNvSpPr>
            <a:spLocks noGrp="1"/>
          </p:cNvSpPr>
          <p:nvPr>
            <p:ph type="sldNum" sz="quarter" idx="11"/>
          </p:nvPr>
        </p:nvSpPr>
        <p:spPr/>
        <p:txBody>
          <a:bodyPr/>
          <a:lstStyle/>
          <a:p>
            <a:fld id="{450AD36E-3ACA-4EBB-9678-E39944C078A2}" type="slidenum">
              <a:rPr lang="en-US" smtClean="0"/>
              <a:t>14</a:t>
            </a:fld>
            <a:endParaRPr lang="en-US" dirty="0"/>
          </a:p>
        </p:txBody>
      </p:sp>
    </p:spTree>
    <p:extLst>
      <p:ext uri="{BB962C8B-B14F-4D97-AF65-F5344CB8AC3E}">
        <p14:creationId xmlns:p14="http://schemas.microsoft.com/office/powerpoint/2010/main" val="235439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D9BC-1992-0FD8-CE7B-B9169010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B2F57-1EDD-2AC2-DD49-676FD4C4F88A}"/>
              </a:ext>
            </a:extLst>
          </p:cNvPr>
          <p:cNvSpPr>
            <a:spLocks noGrp="1"/>
          </p:cNvSpPr>
          <p:nvPr>
            <p:ph type="title"/>
          </p:nvPr>
        </p:nvSpPr>
        <p:spPr>
          <a:xfrm>
            <a:off x="349955" y="310445"/>
            <a:ext cx="8421512" cy="830997"/>
          </a:xfrm>
        </p:spPr>
        <p:txBody>
          <a:bodyPr/>
          <a:lstStyle/>
          <a:p>
            <a:r>
              <a:rPr lang="en-US" dirty="0"/>
              <a:t>Atomic Properties</a:t>
            </a:r>
          </a:p>
        </p:txBody>
      </p:sp>
      <p:sp>
        <p:nvSpPr>
          <p:cNvPr id="3" name="Content Placeholder 2">
            <a:extLst>
              <a:ext uri="{FF2B5EF4-FFF2-40B4-BE49-F238E27FC236}">
                <a16:creationId xmlns:a16="http://schemas.microsoft.com/office/drawing/2014/main" id="{7BA4BD48-34CD-A449-2DB5-AE0466F8ADBE}"/>
              </a:ext>
            </a:extLst>
          </p:cNvPr>
          <p:cNvSpPr>
            <a:spLocks noGrp="1"/>
          </p:cNvSpPr>
          <p:nvPr>
            <p:ph idx="4294967295"/>
          </p:nvPr>
        </p:nvSpPr>
        <p:spPr>
          <a:xfrm>
            <a:off x="372533" y="1141442"/>
            <a:ext cx="8387645" cy="5215465"/>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Names and Symbols</a:t>
            </a:r>
          </a:p>
          <a:p>
            <a:r>
              <a:rPr lang="en-US"/>
              <a:t>Elements have names and 1- or 2-character symbols that represent the element</a:t>
            </a:r>
          </a:p>
          <a:p>
            <a:r>
              <a:rPr lang="en-US"/>
              <a:t>Atoms are the physical part of the element</a:t>
            </a:r>
          </a:p>
          <a:p>
            <a:r>
              <a:rPr lang="en-US"/>
              <a:t>Learn the names and symbols of common elements</a:t>
            </a:r>
            <a:endParaRPr lang="en-US" dirty="0"/>
          </a:p>
        </p:txBody>
      </p:sp>
      <p:pic>
        <p:nvPicPr>
          <p:cNvPr id="5" name="Picture 4">
            <a:extLst>
              <a:ext uri="{FF2B5EF4-FFF2-40B4-BE49-F238E27FC236}">
                <a16:creationId xmlns:a16="http://schemas.microsoft.com/office/drawing/2014/main" id="{0239178D-EADB-1275-1D47-2231E2B07FCC}"/>
              </a:ext>
            </a:extLst>
          </p:cNvPr>
          <p:cNvPicPr>
            <a:picLocks noChangeAspect="1"/>
          </p:cNvPicPr>
          <p:nvPr/>
        </p:nvPicPr>
        <p:blipFill>
          <a:blip r:embed="rId2"/>
          <a:stretch>
            <a:fillRect/>
          </a:stretch>
        </p:blipFill>
        <p:spPr>
          <a:xfrm>
            <a:off x="2379300" y="3455434"/>
            <a:ext cx="6392167" cy="3229426"/>
          </a:xfrm>
          <a:prstGeom prst="rect">
            <a:avLst/>
          </a:prstGeom>
        </p:spPr>
      </p:pic>
      <p:sp>
        <p:nvSpPr>
          <p:cNvPr id="4" name="Slide Number Placeholder 3">
            <a:extLst>
              <a:ext uri="{FF2B5EF4-FFF2-40B4-BE49-F238E27FC236}">
                <a16:creationId xmlns:a16="http://schemas.microsoft.com/office/drawing/2014/main" id="{0BE3964A-65C2-CD32-FED4-08E104CC219B}"/>
              </a:ext>
            </a:extLst>
          </p:cNvPr>
          <p:cNvSpPr>
            <a:spLocks noGrp="1"/>
          </p:cNvSpPr>
          <p:nvPr>
            <p:ph type="sldNum" sz="quarter" idx="11"/>
          </p:nvPr>
        </p:nvSpPr>
        <p:spPr/>
        <p:txBody>
          <a:bodyPr/>
          <a:lstStyle/>
          <a:p>
            <a:fld id="{450AD36E-3ACA-4EBB-9678-E39944C078A2}" type="slidenum">
              <a:rPr lang="en-US" smtClean="0"/>
              <a:t>15</a:t>
            </a:fld>
            <a:endParaRPr lang="en-US" dirty="0"/>
          </a:p>
        </p:txBody>
      </p:sp>
    </p:spTree>
    <p:extLst>
      <p:ext uri="{BB962C8B-B14F-4D97-AF65-F5344CB8AC3E}">
        <p14:creationId xmlns:p14="http://schemas.microsoft.com/office/powerpoint/2010/main" val="98470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6530-B1EB-EDF4-578B-BBCBBA568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AEC9-D897-585E-284A-7F04E90D8BD3}"/>
              </a:ext>
            </a:extLst>
          </p:cNvPr>
          <p:cNvSpPr>
            <a:spLocks noGrp="1"/>
          </p:cNvSpPr>
          <p:nvPr>
            <p:ph type="title"/>
          </p:nvPr>
        </p:nvSpPr>
        <p:spPr>
          <a:xfrm>
            <a:off x="349955" y="310445"/>
            <a:ext cx="8421512" cy="830997"/>
          </a:xfrm>
        </p:spPr>
        <p:txBody>
          <a:bodyPr/>
          <a:lstStyle/>
          <a:p>
            <a:r>
              <a:rPr lang="en-US" dirty="0"/>
              <a:t>Isotopes</a:t>
            </a:r>
          </a:p>
        </p:txBody>
      </p:sp>
      <p:sp>
        <p:nvSpPr>
          <p:cNvPr id="3" name="Content Placeholder 2">
            <a:extLst>
              <a:ext uri="{FF2B5EF4-FFF2-40B4-BE49-F238E27FC236}">
                <a16:creationId xmlns:a16="http://schemas.microsoft.com/office/drawing/2014/main" id="{35EDA1CD-3B27-6445-BF0E-F63326F3FD37}"/>
              </a:ext>
            </a:extLst>
          </p:cNvPr>
          <p:cNvSpPr>
            <a:spLocks noGrp="1"/>
          </p:cNvSpPr>
          <p:nvPr>
            <p:ph idx="4294967295"/>
          </p:nvPr>
        </p:nvSpPr>
        <p:spPr>
          <a:xfrm>
            <a:off x="372533" y="1141442"/>
            <a:ext cx="8387645" cy="5215465"/>
          </a:xfrm>
        </p:spPr>
        <p:txBody>
          <a:bodyPr/>
          <a:lstStyle/>
          <a:p>
            <a:pPr marL="0" indent="0">
              <a:buNone/>
            </a:pPr>
            <a:r>
              <a:rPr lang="en-US" dirty="0"/>
              <a:t>Elements can have different mass number (A) values. Chemistry is same though.</a:t>
            </a:r>
          </a:p>
          <a:p>
            <a:pPr marL="0" indent="0">
              <a:buNone/>
            </a:pPr>
            <a:endParaRPr lang="en-US" dirty="0"/>
          </a:p>
          <a:p>
            <a:r>
              <a:rPr lang="en-US" sz="2200" dirty="0"/>
              <a:t>Hydrogen = 1 proton </a:t>
            </a:r>
            <a:r>
              <a:rPr lang="en-US" sz="1800" dirty="0">
                <a:solidFill>
                  <a:srgbClr val="00FF00"/>
                </a:solidFill>
              </a:rPr>
              <a:t>(99.9885%)</a:t>
            </a:r>
            <a:endParaRPr lang="en-US" sz="2200" dirty="0">
              <a:solidFill>
                <a:srgbClr val="00FF00"/>
              </a:solidFill>
            </a:endParaRPr>
          </a:p>
          <a:p>
            <a:r>
              <a:rPr lang="en-US" sz="2000" dirty="0"/>
              <a:t>Deuterium (“hydrogen-2”) = 1 proton + 1 neutron</a:t>
            </a:r>
            <a:r>
              <a:rPr lang="en-US" sz="2000" dirty="0">
                <a:solidFill>
                  <a:srgbClr val="00FF00"/>
                </a:solidFill>
              </a:rPr>
              <a:t> </a:t>
            </a:r>
            <a:r>
              <a:rPr lang="en-US" sz="1800" dirty="0">
                <a:solidFill>
                  <a:srgbClr val="00FF00"/>
                </a:solidFill>
              </a:rPr>
              <a:t>(0.0115%)</a:t>
            </a:r>
            <a:endParaRPr lang="en-US" sz="1800" dirty="0"/>
          </a:p>
          <a:p>
            <a:r>
              <a:rPr lang="en-US" sz="2000" dirty="0"/>
              <a:t>Tritium (“hydrogen-3”) = 1 proton + 2 neutrons </a:t>
            </a:r>
            <a:r>
              <a:rPr lang="en-US" sz="2000" dirty="0">
                <a:solidFill>
                  <a:srgbClr val="00FF00"/>
                </a:solidFill>
              </a:rPr>
              <a:t>(1 in 10</a:t>
            </a:r>
            <a:r>
              <a:rPr lang="en-US" sz="2000" baseline="30000" dirty="0">
                <a:solidFill>
                  <a:srgbClr val="00FF00"/>
                </a:solidFill>
              </a:rPr>
              <a:t>18</a:t>
            </a:r>
            <a:r>
              <a:rPr lang="en-US" sz="2000" dirty="0">
                <a:solidFill>
                  <a:srgbClr val="00FF00"/>
                </a:solidFill>
              </a:rPr>
              <a:t>)</a:t>
            </a:r>
            <a:endParaRPr lang="en-US" sz="2000" dirty="0"/>
          </a:p>
          <a:p>
            <a:pPr marL="236538" lvl="1" indent="0">
              <a:buNone/>
            </a:pPr>
            <a:r>
              <a:rPr lang="en-US" i="1" dirty="0">
                <a:solidFill>
                  <a:srgbClr val="FFC000"/>
                </a:solidFill>
              </a:rPr>
              <a:t>radioactive (beta emitter)</a:t>
            </a:r>
          </a:p>
          <a:p>
            <a:pPr marL="0" indent="0">
              <a:buNone/>
            </a:pPr>
            <a:endParaRPr lang="en-US" dirty="0"/>
          </a:p>
          <a:p>
            <a:r>
              <a:rPr lang="en-US" sz="2000" dirty="0"/>
              <a:t>Carbon-12 = 6 protons + 6 neutrons </a:t>
            </a:r>
            <a:r>
              <a:rPr lang="en-US" sz="1800" dirty="0">
                <a:solidFill>
                  <a:srgbClr val="00FF00"/>
                </a:solidFill>
              </a:rPr>
              <a:t>(98.93%)</a:t>
            </a:r>
            <a:endParaRPr lang="en-US" sz="1800" dirty="0"/>
          </a:p>
          <a:p>
            <a:r>
              <a:rPr lang="en-US" sz="2000" dirty="0"/>
              <a:t>Carbon-13 = 6 protons + 7 neutrons </a:t>
            </a:r>
            <a:r>
              <a:rPr lang="en-US" sz="1800" dirty="0">
                <a:solidFill>
                  <a:srgbClr val="00FF00"/>
                </a:solidFill>
              </a:rPr>
              <a:t>(1.07%)</a:t>
            </a:r>
            <a:endParaRPr lang="en-US" sz="2000" dirty="0"/>
          </a:p>
          <a:p>
            <a:r>
              <a:rPr lang="en-US" sz="2000" dirty="0"/>
              <a:t>Carbon-14 = 6 protons + 8 neutrons </a:t>
            </a:r>
            <a:r>
              <a:rPr lang="en-US" sz="1800" dirty="0">
                <a:solidFill>
                  <a:srgbClr val="00FF00"/>
                </a:solidFill>
              </a:rPr>
              <a:t>(trace)</a:t>
            </a:r>
            <a:endParaRPr lang="en-US" sz="2000" dirty="0"/>
          </a:p>
          <a:p>
            <a:pPr marL="0" indent="0">
              <a:buNone/>
            </a:pPr>
            <a:endParaRPr lang="en-US" dirty="0"/>
          </a:p>
          <a:p>
            <a:pPr marL="0" indent="0">
              <a:buNone/>
            </a:pPr>
            <a:r>
              <a:rPr lang="en-US" dirty="0"/>
              <a:t>Isotopic abundance values in parentheses</a:t>
            </a:r>
          </a:p>
        </p:txBody>
      </p:sp>
      <p:sp>
        <p:nvSpPr>
          <p:cNvPr id="4" name="Slide Number Placeholder 3">
            <a:extLst>
              <a:ext uri="{FF2B5EF4-FFF2-40B4-BE49-F238E27FC236}">
                <a16:creationId xmlns:a16="http://schemas.microsoft.com/office/drawing/2014/main" id="{5CC2DEA3-8EF5-83E6-9F3D-93F92CC989CF}"/>
              </a:ext>
            </a:extLst>
          </p:cNvPr>
          <p:cNvSpPr>
            <a:spLocks noGrp="1"/>
          </p:cNvSpPr>
          <p:nvPr>
            <p:ph type="sldNum" sz="quarter" idx="11"/>
          </p:nvPr>
        </p:nvSpPr>
        <p:spPr/>
        <p:txBody>
          <a:bodyPr/>
          <a:lstStyle/>
          <a:p>
            <a:fld id="{450AD36E-3ACA-4EBB-9678-E39944C078A2}" type="slidenum">
              <a:rPr lang="en-US" smtClean="0"/>
              <a:t>16</a:t>
            </a:fld>
            <a:endParaRPr lang="en-US" dirty="0"/>
          </a:p>
        </p:txBody>
      </p:sp>
    </p:spTree>
    <p:extLst>
      <p:ext uri="{BB962C8B-B14F-4D97-AF65-F5344CB8AC3E}">
        <p14:creationId xmlns:p14="http://schemas.microsoft.com/office/powerpoint/2010/main" val="22842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4294967295"/>
          </p:nvPr>
        </p:nvSpPr>
        <p:spPr>
          <a:xfrm>
            <a:off x="372533" y="1332090"/>
            <a:ext cx="8387645" cy="5215465"/>
          </a:xfrm>
        </p:spPr>
        <p:txBody>
          <a:bodyPr/>
          <a:lstStyle/>
          <a:p>
            <a:r>
              <a:rPr lang="en-US" sz="2200"/>
              <a:t>Elements all have the same</a:t>
            </a:r>
            <a:br>
              <a:rPr lang="en-US" sz="2200"/>
            </a:br>
            <a:r>
              <a:rPr lang="en-US" sz="2200"/>
              <a:t>number of protons</a:t>
            </a:r>
          </a:p>
          <a:p>
            <a:r>
              <a:rPr lang="en-US" sz="2200"/>
              <a:t>But elements can have different</a:t>
            </a:r>
            <a:br>
              <a:rPr lang="en-US" sz="2200"/>
            </a:br>
            <a:r>
              <a:rPr lang="en-US" sz="2200"/>
              <a:t>number of neutrons</a:t>
            </a:r>
          </a:p>
          <a:p>
            <a:r>
              <a:rPr lang="en-US" sz="2200"/>
              <a:t>An element with different</a:t>
            </a:r>
            <a:br>
              <a:rPr lang="en-US" sz="2200"/>
            </a:br>
            <a:r>
              <a:rPr lang="en-US" sz="2200"/>
              <a:t>numbers of neutrons is</a:t>
            </a:r>
            <a:br>
              <a:rPr lang="en-US" sz="2200"/>
            </a:br>
            <a:r>
              <a:rPr lang="en-US" sz="2200"/>
              <a:t>an </a:t>
            </a:r>
            <a:r>
              <a:rPr lang="en-US" sz="2200">
                <a:solidFill>
                  <a:srgbClr val="00FF00"/>
                </a:solidFill>
              </a:rPr>
              <a:t>isotope</a:t>
            </a:r>
            <a:r>
              <a:rPr lang="en-US" sz="2200"/>
              <a:t> of the element</a:t>
            </a:r>
          </a:p>
          <a:p>
            <a:r>
              <a:rPr lang="en-US" sz="2200"/>
              <a:t>When referring to an isotope of an element,</a:t>
            </a:r>
            <a:br>
              <a:rPr lang="en-US" sz="2200"/>
            </a:br>
            <a:r>
              <a:rPr lang="en-US" sz="2200"/>
              <a:t>use this</a:t>
            </a:r>
          </a:p>
          <a:p>
            <a:endParaRPr lang="en-US" sz="2200"/>
          </a:p>
          <a:p>
            <a:pPr marL="0" indent="0">
              <a:buNone/>
            </a:pPr>
            <a:r>
              <a:rPr lang="en-US" sz="2000"/>
              <a:t>Where</a:t>
            </a:r>
          </a:p>
          <a:p>
            <a:r>
              <a:rPr lang="en-US" sz="2000" i="1"/>
              <a:t>×</a:t>
            </a:r>
            <a:r>
              <a:rPr lang="en-US" sz="2000"/>
              <a:t> is element symbol (e.g, hydrogen = H)</a:t>
            </a:r>
          </a:p>
          <a:p>
            <a:r>
              <a:rPr lang="en-US" sz="2000" i="1"/>
              <a:t>A</a:t>
            </a:r>
            <a:r>
              <a:rPr lang="en-US" sz="2000"/>
              <a:t> is </a:t>
            </a:r>
            <a:r>
              <a:rPr lang="en-US" sz="2000">
                <a:solidFill>
                  <a:srgbClr val="FFFF00"/>
                </a:solidFill>
              </a:rPr>
              <a:t>atomic number</a:t>
            </a:r>
            <a:r>
              <a:rPr lang="en-US" sz="2000"/>
              <a:t>, = # protons (A = 1 for H)</a:t>
            </a:r>
          </a:p>
          <a:p>
            <a:r>
              <a:rPr lang="en-US" sz="2000" i="1"/>
              <a:t>Z</a:t>
            </a:r>
            <a:r>
              <a:rPr lang="en-US" sz="2000"/>
              <a:t> is </a:t>
            </a:r>
            <a:r>
              <a:rPr lang="en-US" sz="2000">
                <a:solidFill>
                  <a:srgbClr val="FFFF00"/>
                </a:solidFill>
              </a:rPr>
              <a:t>mass number</a:t>
            </a:r>
            <a:r>
              <a:rPr lang="en-US" sz="2000"/>
              <a:t>, = #protons + #neutrons</a:t>
            </a:r>
          </a:p>
          <a:p>
            <a:endParaRPr lang="en-US" sz="2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7" y="237392"/>
            <a:ext cx="2795954" cy="335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03" y="4389879"/>
            <a:ext cx="795470" cy="89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a:extLst>
              <a:ext uri="{FF2B5EF4-FFF2-40B4-BE49-F238E27FC236}">
                <a16:creationId xmlns:a16="http://schemas.microsoft.com/office/drawing/2014/main" id="{85BC4231-82B4-A504-A29A-D81334448BAB}"/>
              </a:ext>
            </a:extLst>
          </p:cNvPr>
          <p:cNvSpPr>
            <a:spLocks noGrp="1"/>
          </p:cNvSpPr>
          <p:nvPr>
            <p:ph type="sldNum" sz="quarter" idx="11"/>
          </p:nvPr>
        </p:nvSpPr>
        <p:spPr/>
        <p:txBody>
          <a:bodyPr/>
          <a:lstStyle/>
          <a:p>
            <a:fld id="{450AD36E-3ACA-4EBB-9678-E39944C078A2}" type="slidenum">
              <a:rPr lang="en-US" smtClean="0"/>
              <a:t>17</a:t>
            </a:fld>
            <a:endParaRPr lang="en-US" dirty="0"/>
          </a:p>
        </p:txBody>
      </p:sp>
    </p:spTree>
    <p:extLst>
      <p:ext uri="{BB962C8B-B14F-4D97-AF65-F5344CB8AC3E}">
        <p14:creationId xmlns:p14="http://schemas.microsoft.com/office/powerpoint/2010/main" val="224844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BB64-6EB9-013D-7C80-E9EAB5F241E7}"/>
              </a:ext>
            </a:extLst>
          </p:cNvPr>
          <p:cNvSpPr>
            <a:spLocks noGrp="1"/>
          </p:cNvSpPr>
          <p:nvPr>
            <p:ph type="title"/>
          </p:nvPr>
        </p:nvSpPr>
        <p:spPr>
          <a:xfrm>
            <a:off x="250894" y="1122018"/>
            <a:ext cx="8588305" cy="4339650"/>
          </a:xfrm>
        </p:spPr>
        <p:txBody>
          <a:bodyPr/>
          <a:lstStyle/>
          <a:p>
            <a:r>
              <a:rPr lang="en-US" sz="13800" b="1" dirty="0">
                <a:solidFill>
                  <a:schemeClr val="tx1"/>
                </a:solidFill>
              </a:rPr>
              <a:t>81254LEC</a:t>
            </a:r>
          </a:p>
        </p:txBody>
      </p:sp>
      <p:sp>
        <p:nvSpPr>
          <p:cNvPr id="4" name="Slide Number Placeholder 3">
            <a:extLst>
              <a:ext uri="{FF2B5EF4-FFF2-40B4-BE49-F238E27FC236}">
                <a16:creationId xmlns:a16="http://schemas.microsoft.com/office/drawing/2014/main" id="{26B4B15E-3980-8BC2-3B32-90A3D6BC1326}"/>
              </a:ext>
            </a:extLst>
          </p:cNvPr>
          <p:cNvSpPr>
            <a:spLocks noGrp="1"/>
          </p:cNvSpPr>
          <p:nvPr>
            <p:ph type="sldNum" sz="quarter" idx="11"/>
          </p:nvPr>
        </p:nvSpPr>
        <p:spPr/>
        <p:txBody>
          <a:bodyPr/>
          <a:lstStyle/>
          <a:p>
            <a:fld id="{450AD36E-3ACA-4EBB-9678-E39944C078A2}" type="slidenum">
              <a:rPr lang="en-US" smtClean="0"/>
              <a:pPr/>
              <a:t>18</a:t>
            </a:fld>
            <a:endParaRPr lang="en-US" dirty="0"/>
          </a:p>
        </p:txBody>
      </p:sp>
    </p:spTree>
    <p:extLst>
      <p:ext uri="{BB962C8B-B14F-4D97-AF65-F5344CB8AC3E}">
        <p14:creationId xmlns:p14="http://schemas.microsoft.com/office/powerpoint/2010/main" val="165193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32A3-A72F-ABA2-3D28-A6FEE716A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41DF3-FABD-BA52-7666-129D7CA818B7}"/>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AB46681-796D-31F4-1900-C9F15D135035}"/>
              </a:ext>
            </a:extLst>
          </p:cNvPr>
          <p:cNvSpPr>
            <a:spLocks noGrp="1"/>
          </p:cNvSpPr>
          <p:nvPr>
            <p:ph idx="4294967295"/>
          </p:nvPr>
        </p:nvSpPr>
        <p:spPr>
          <a:xfrm>
            <a:off x="338666" y="1036320"/>
            <a:ext cx="8421512" cy="5511235"/>
          </a:xfrm>
        </p:spPr>
        <p:txBody>
          <a:bodyPr/>
          <a:lstStyle/>
          <a:p>
            <a:r>
              <a:rPr lang="en-US" dirty="0"/>
              <a:t>Observations</a:t>
            </a:r>
          </a:p>
          <a:p>
            <a:pPr lvl="1"/>
            <a:r>
              <a:rPr lang="en-US" dirty="0"/>
              <a:t>chlorine, bromine, iodine react with sodium</a:t>
            </a:r>
          </a:p>
          <a:p>
            <a:pPr lvl="1"/>
            <a:r>
              <a:rPr lang="en-US" dirty="0"/>
              <a:t>lithium, sodium, potassium react with other elements in similar ways</a:t>
            </a:r>
          </a:p>
          <a:p>
            <a:r>
              <a:rPr lang="en-US" sz="2000" dirty="0"/>
              <a:t>Organizing elements with these properties by Mendeleev (also Meyer)</a:t>
            </a:r>
          </a:p>
          <a:p>
            <a:endParaRPr lang="en-US" sz="2000" dirty="0"/>
          </a:p>
          <a:p>
            <a:pPr lvl="1"/>
            <a:r>
              <a:rPr lang="en-US" sz="1600" dirty="0">
                <a:solidFill>
                  <a:srgbClr val="FFFF00"/>
                </a:solidFill>
              </a:rPr>
              <a:t>Symbols</a:t>
            </a:r>
          </a:p>
          <a:p>
            <a:pPr marL="514350" lvl="2" indent="0">
              <a:buNone/>
            </a:pPr>
            <a:r>
              <a:rPr lang="en-US" sz="1400" dirty="0"/>
              <a:t>Element name (optional)</a:t>
            </a:r>
          </a:p>
          <a:p>
            <a:pPr lvl="1"/>
            <a:r>
              <a:rPr lang="en-US" sz="1600" dirty="0">
                <a:solidFill>
                  <a:srgbClr val="FFFF00"/>
                </a:solidFill>
              </a:rPr>
              <a:t>Atomic Number</a:t>
            </a:r>
          </a:p>
          <a:p>
            <a:pPr lvl="1"/>
            <a:r>
              <a:rPr lang="en-US" sz="1600" dirty="0">
                <a:solidFill>
                  <a:srgbClr val="FFFF00"/>
                </a:solidFill>
              </a:rPr>
              <a:t>Atomic Weight</a:t>
            </a:r>
          </a:p>
          <a:p>
            <a:pPr marL="576263" lvl="2" indent="0">
              <a:buNone/>
            </a:pPr>
            <a:r>
              <a:rPr lang="en-US" sz="1400" b="1" i="1" dirty="0">
                <a:solidFill>
                  <a:srgbClr val="FFC000"/>
                </a:solidFill>
              </a:rPr>
              <a:t>Not the mass number!</a:t>
            </a:r>
          </a:p>
          <a:p>
            <a:endParaRPr lang="en-US"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cs typeface="Times New Roman" panose="02020603050405020304" pitchFamily="18" charset="0"/>
            </a:endParaRPr>
          </a:p>
          <a:p>
            <a:pPr marL="0" indent="0">
              <a:buNone/>
            </a:pPr>
            <a:r>
              <a:rPr lang="en-US" sz="1600" dirty="0">
                <a:cs typeface="Times New Roman" panose="02020603050405020304" pitchFamily="18" charset="0"/>
              </a:rPr>
              <a:t>The modern Periodic Table</a:t>
            </a:r>
          </a:p>
          <a:p>
            <a:pPr marL="0" indent="0">
              <a:buNone/>
            </a:pPr>
            <a:r>
              <a:rPr lang="en-US" sz="1600" dirty="0">
                <a:solidFill>
                  <a:srgbClr val="92D050"/>
                </a:solidFill>
                <a:latin typeface="Times New Roman" panose="02020603050405020304" pitchFamily="18" charset="0"/>
                <a:cs typeface="Times New Roman" panose="02020603050405020304" pitchFamily="18" charset="0"/>
              </a:rPr>
              <a:t>https://chem.libretexts.org/Ancillary_Materials/Reference/Periodic_Table_of_the_Elements</a:t>
            </a:r>
          </a:p>
        </p:txBody>
      </p:sp>
      <p:pic>
        <p:nvPicPr>
          <p:cNvPr id="1026" name="Picture 2" descr="table of elements">
            <a:extLst>
              <a:ext uri="{FF2B5EF4-FFF2-40B4-BE49-F238E27FC236}">
                <a16:creationId xmlns:a16="http://schemas.microsoft.com/office/drawing/2014/main" id="{C8A5C1F7-89D8-28A3-4E36-7103328773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366" y="3345509"/>
            <a:ext cx="5171440" cy="30211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15B353-5358-E473-73E7-C7F4B30AA5B0}"/>
              </a:ext>
            </a:extLst>
          </p:cNvPr>
          <p:cNvSpPr>
            <a:spLocks noGrp="1"/>
          </p:cNvSpPr>
          <p:nvPr>
            <p:ph type="sldNum" sz="quarter" idx="11"/>
          </p:nvPr>
        </p:nvSpPr>
        <p:spPr/>
        <p:txBody>
          <a:bodyPr/>
          <a:lstStyle/>
          <a:p>
            <a:fld id="{450AD36E-3ACA-4EBB-9678-E39944C078A2}" type="slidenum">
              <a:rPr lang="en-US" smtClean="0"/>
              <a:t>19</a:t>
            </a:fld>
            <a:endParaRPr lang="en-US" dirty="0"/>
          </a:p>
        </p:txBody>
      </p:sp>
    </p:spTree>
    <p:extLst>
      <p:ext uri="{BB962C8B-B14F-4D97-AF65-F5344CB8AC3E}">
        <p14:creationId xmlns:p14="http://schemas.microsoft.com/office/powerpoint/2010/main" val="2000822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Concepts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4294967295"/>
          </p:nvPr>
        </p:nvSpPr>
        <p:spPr>
          <a:xfrm>
            <a:off x="372533" y="1332090"/>
            <a:ext cx="8387645" cy="5215465"/>
          </a:xfrm>
        </p:spPr>
        <p:txBody>
          <a:bodyPr/>
          <a:lstStyle/>
          <a:p>
            <a:r>
              <a:rPr lang="en-US" sz="2800"/>
              <a:t>Scientific Method</a:t>
            </a:r>
          </a:p>
          <a:p>
            <a:r>
              <a:rPr lang="en-US" sz="2800"/>
              <a:t>Atomic Theory</a:t>
            </a:r>
          </a:p>
          <a:p>
            <a:r>
              <a:rPr lang="en-US" sz="2800"/>
              <a:t>Subatomic Structure: protons, electrons, neutrons</a:t>
            </a:r>
          </a:p>
          <a:p>
            <a:r>
              <a:rPr lang="en-US" sz="2800"/>
              <a:t>Atomic Properties</a:t>
            </a:r>
          </a:p>
          <a:p>
            <a:r>
              <a:rPr lang="en-US" sz="2800"/>
              <a:t>Patterns of matter: Periodic Table</a:t>
            </a:r>
          </a:p>
          <a:p>
            <a:r>
              <a:rPr lang="en-US" sz="2800"/>
              <a:t>Electric properties of atoms: ions</a:t>
            </a:r>
          </a:p>
          <a:p>
            <a:r>
              <a:rPr lang="en-US" sz="2800"/>
              <a:t>Neutrons and isotopes</a:t>
            </a:r>
          </a:p>
          <a:p>
            <a:r>
              <a:rPr lang="en-US" sz="2800"/>
              <a:t>Atomic mass: weight average of atoms</a:t>
            </a:r>
            <a:endParaRPr lang="en-US" sz="2800" dirty="0"/>
          </a:p>
        </p:txBody>
      </p:sp>
      <p:sp>
        <p:nvSpPr>
          <p:cNvPr id="2" name="Slide Number Placeholder 1">
            <a:extLst>
              <a:ext uri="{FF2B5EF4-FFF2-40B4-BE49-F238E27FC236}">
                <a16:creationId xmlns:a16="http://schemas.microsoft.com/office/drawing/2014/main" id="{18E36889-B73F-D4E3-B720-839BD1E45F9B}"/>
              </a:ext>
            </a:extLst>
          </p:cNvPr>
          <p:cNvSpPr>
            <a:spLocks noGrp="1"/>
          </p:cNvSpPr>
          <p:nvPr>
            <p:ph type="sldNum" sz="quarter" idx="11"/>
          </p:nvPr>
        </p:nvSpPr>
        <p:spPr/>
        <p:txBody>
          <a:bodyPr/>
          <a:lstStyle/>
          <a:p>
            <a:fld id="{450AD36E-3ACA-4EBB-9678-E39944C078A2}" type="slidenum">
              <a:rPr lang="en-US" smtClean="0"/>
              <a:t>2</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5D3-1076-CAD8-0644-CE58B2066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AB841-74D2-0544-ED14-E07E234B5D4F}"/>
              </a:ext>
            </a:extLst>
          </p:cNvPr>
          <p:cNvSpPr>
            <a:spLocks noGrp="1"/>
          </p:cNvSpPr>
          <p:nvPr>
            <p:ph type="title"/>
          </p:nvPr>
        </p:nvSpPr>
        <p:spPr>
          <a:xfrm>
            <a:off x="338666" y="222144"/>
            <a:ext cx="8421512" cy="707886"/>
          </a:xfrm>
        </p:spPr>
        <p:txBody>
          <a:bodyPr/>
          <a:lstStyle/>
          <a:p>
            <a:r>
              <a:rPr lang="en-US" sz="4000"/>
              <a:t>Features of Periodic Table</a:t>
            </a:r>
            <a:endParaRPr lang="en-US" sz="4000" dirty="0"/>
          </a:p>
        </p:txBody>
      </p:sp>
      <p:sp>
        <p:nvSpPr>
          <p:cNvPr id="3" name="Content Placeholder 2">
            <a:extLst>
              <a:ext uri="{FF2B5EF4-FFF2-40B4-BE49-F238E27FC236}">
                <a16:creationId xmlns:a16="http://schemas.microsoft.com/office/drawing/2014/main" id="{EAA97687-41A6-DAFE-FE5B-D63E94947365}"/>
              </a:ext>
            </a:extLst>
          </p:cNvPr>
          <p:cNvSpPr>
            <a:spLocks noGrp="1"/>
          </p:cNvSpPr>
          <p:nvPr>
            <p:ph idx="4294967295"/>
          </p:nvPr>
        </p:nvSpPr>
        <p:spPr>
          <a:xfrm>
            <a:off x="338666" y="1036320"/>
            <a:ext cx="8421512" cy="5511235"/>
          </a:xfrm>
        </p:spPr>
        <p:txBody>
          <a:bodyPr/>
          <a:lstStyle/>
          <a:p>
            <a:r>
              <a:rPr lang="en-US" b="1"/>
              <a:t>Periods</a:t>
            </a:r>
          </a:p>
          <a:p>
            <a:pPr marL="579438" lvl="1" indent="-342900"/>
            <a:r>
              <a:rPr lang="en-US"/>
              <a:t>The rows of the table</a:t>
            </a:r>
          </a:p>
          <a:p>
            <a:pPr marL="579438" lvl="1" indent="-342900"/>
            <a:r>
              <a:rPr lang="en-US"/>
              <a:t>Number of elements in period not always same!</a:t>
            </a:r>
          </a:p>
          <a:p>
            <a:pPr marL="862013" lvl="2" indent="-342900">
              <a:buFont typeface="Courier New" panose="02070309020205020404" pitchFamily="49" charset="0"/>
              <a:buChar char="o"/>
            </a:pPr>
            <a:r>
              <a:rPr lang="en-US"/>
              <a:t>Pattern: 2, 8, 8, 18, 18, 32, 32 for the seven periods</a:t>
            </a:r>
          </a:p>
          <a:p>
            <a:pPr marL="862013" lvl="2" indent="-342900">
              <a:buFont typeface="Courier New" panose="02070309020205020404" pitchFamily="49" charset="0"/>
              <a:buChar char="o"/>
            </a:pPr>
            <a:r>
              <a:rPr lang="en-US"/>
              <a:t>Physical reason for this important in chemistry</a:t>
            </a:r>
          </a:p>
          <a:p>
            <a:pPr marL="862013" lvl="2" indent="-342900">
              <a:buFont typeface="Courier New" panose="02070309020205020404" pitchFamily="49" charset="0"/>
              <a:buChar char="o"/>
            </a:pPr>
            <a:r>
              <a:rPr lang="en-US"/>
              <a:t>Special periods: inner transition metals, lanthanides, actinides</a:t>
            </a:r>
          </a:p>
          <a:p>
            <a:pPr marL="519113" lvl="2" indent="0">
              <a:buNone/>
            </a:pPr>
            <a:endParaRPr lang="en-US"/>
          </a:p>
          <a:p>
            <a:r>
              <a:rPr lang="en-US" b="1"/>
              <a:t>Groups (“Families”)</a:t>
            </a:r>
          </a:p>
          <a:p>
            <a:pPr lvl="1"/>
            <a:r>
              <a:rPr lang="en-US"/>
              <a:t>The columns of the table</a:t>
            </a:r>
          </a:p>
          <a:p>
            <a:pPr lvl="1"/>
            <a:r>
              <a:rPr lang="en-US"/>
              <a:t>Usually have similar chemistry (chemical properties)</a:t>
            </a:r>
          </a:p>
          <a:p>
            <a:pPr lvl="1"/>
            <a:endParaRPr lang="en-US"/>
          </a:p>
          <a:p>
            <a:endParaRPr lang="en-US"/>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A35207-4091-0943-6DE6-D18988D8BA89}"/>
              </a:ext>
            </a:extLst>
          </p:cNvPr>
          <p:cNvSpPr>
            <a:spLocks noGrp="1"/>
          </p:cNvSpPr>
          <p:nvPr>
            <p:ph type="sldNum" sz="quarter" idx="11"/>
          </p:nvPr>
        </p:nvSpPr>
        <p:spPr/>
        <p:txBody>
          <a:bodyPr/>
          <a:lstStyle/>
          <a:p>
            <a:fld id="{450AD36E-3ACA-4EBB-9678-E39944C078A2}" type="slidenum">
              <a:rPr lang="en-US" smtClean="0"/>
              <a:t>20</a:t>
            </a:fld>
            <a:endParaRPr lang="en-US" dirty="0"/>
          </a:p>
        </p:txBody>
      </p:sp>
    </p:spTree>
    <p:extLst>
      <p:ext uri="{BB962C8B-B14F-4D97-AF65-F5344CB8AC3E}">
        <p14:creationId xmlns:p14="http://schemas.microsoft.com/office/powerpoint/2010/main" val="17303868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71E7-531C-25C3-05FF-9A185E5B7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6932A-4563-7342-84CF-CA5E2459A395}"/>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9F0121F-31F1-5DA3-784C-E9390656B3B3}"/>
              </a:ext>
            </a:extLst>
          </p:cNvPr>
          <p:cNvSpPr>
            <a:spLocks noGrp="1"/>
          </p:cNvSpPr>
          <p:nvPr>
            <p:ph idx="4294967295"/>
          </p:nvPr>
        </p:nvSpPr>
        <p:spPr>
          <a:xfrm>
            <a:off x="338666" y="1036320"/>
            <a:ext cx="8421512" cy="5511235"/>
          </a:xfrm>
        </p:spPr>
        <p:txBody>
          <a:bodyPr/>
          <a:lstStyle/>
          <a:p>
            <a:pPr marL="0" indent="0">
              <a:buNone/>
            </a:pPr>
            <a:r>
              <a:rPr lang="en-US" sz="2000" i="1">
                <a:solidFill>
                  <a:srgbClr val="CC99FF"/>
                </a:solidFill>
                <a:latin typeface="Times New Roman" panose="02020603050405020304" pitchFamily="18" charset="0"/>
                <a:cs typeface="Times New Roman" panose="02020603050405020304" pitchFamily="18" charset="0"/>
              </a:rPr>
              <a:t>Classes of elements</a:t>
            </a:r>
          </a:p>
          <a:p>
            <a:r>
              <a:rPr lang="en-US" sz="2000"/>
              <a:t>Metals</a:t>
            </a:r>
          </a:p>
          <a:p>
            <a:pPr lvl="1"/>
            <a:r>
              <a:rPr lang="en-US" sz="1800"/>
              <a:t>“shiny”, “silvery in color” (but varies)</a:t>
            </a:r>
          </a:p>
          <a:p>
            <a:pPr lvl="1"/>
            <a:r>
              <a:rPr lang="en-US" sz="1800"/>
              <a:t>usually electrical and heat conductors</a:t>
            </a:r>
          </a:p>
          <a:p>
            <a:pPr lvl="1"/>
            <a:r>
              <a:rPr lang="en-US" sz="1800"/>
              <a:t>malleable (hammer into sheets)</a:t>
            </a:r>
          </a:p>
          <a:p>
            <a:pPr lvl="1"/>
            <a:r>
              <a:rPr lang="en-US" sz="1800"/>
              <a:t>ductile (pulled into wires)</a:t>
            </a:r>
          </a:p>
          <a:p>
            <a:r>
              <a:rPr lang="en-US" sz="2000"/>
              <a:t>Nonmetals</a:t>
            </a:r>
          </a:p>
          <a:p>
            <a:pPr lvl="1"/>
            <a:r>
              <a:rPr lang="en-US" sz="1600"/>
              <a:t>not shiny, brittle in solid form</a:t>
            </a:r>
          </a:p>
          <a:p>
            <a:pPr lvl="1"/>
            <a:r>
              <a:rPr lang="en-US" sz="1600"/>
              <a:t>poor electrical and heat conductors</a:t>
            </a:r>
          </a:p>
          <a:p>
            <a:r>
              <a:rPr lang="en-US" sz="2000"/>
              <a:t>“Metalloids” (Semimetals)</a:t>
            </a:r>
          </a:p>
          <a:p>
            <a:pPr lvl="1"/>
            <a:r>
              <a:rPr lang="en-US" sz="1600"/>
              <a:t>between metal and nonmetal: B, Si, Ge, As, Sb, Te</a:t>
            </a:r>
          </a:p>
          <a:p>
            <a:pPr lvl="1"/>
            <a:r>
              <a:rPr lang="en-US" sz="1600"/>
              <a:t>metallic luster, solid at room temperature</a:t>
            </a:r>
          </a:p>
          <a:p>
            <a:pPr lvl="1"/>
            <a:r>
              <a:rPr lang="en-US" sz="1600"/>
              <a:t>brittle (not malleable)</a:t>
            </a:r>
          </a:p>
          <a:p>
            <a:pPr lvl="1"/>
            <a:r>
              <a:rPr lang="en-US" sz="1600"/>
              <a:t>semiconductors: useful when “doped” with impurities</a:t>
            </a:r>
          </a:p>
          <a:p>
            <a:pPr lvl="1"/>
            <a:endParaRPr lang="en-US" sz="1600"/>
          </a:p>
          <a:p>
            <a:r>
              <a:rPr lang="en-US" sz="2000"/>
              <a:t>3/4ths of elements are metals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05086FE-8DC1-48D4-5B26-004915F54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871" y="1133993"/>
            <a:ext cx="3489531" cy="16981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2D8DBE-4227-22CB-C0D0-C43D6F49C5C6}"/>
              </a:ext>
            </a:extLst>
          </p:cNvPr>
          <p:cNvSpPr>
            <a:spLocks noGrp="1"/>
          </p:cNvSpPr>
          <p:nvPr>
            <p:ph type="sldNum" sz="quarter" idx="11"/>
          </p:nvPr>
        </p:nvSpPr>
        <p:spPr/>
        <p:txBody>
          <a:bodyPr/>
          <a:lstStyle/>
          <a:p>
            <a:fld id="{450AD36E-3ACA-4EBB-9678-E39944C078A2}" type="slidenum">
              <a:rPr lang="en-US" smtClean="0"/>
              <a:t>21</a:t>
            </a:fld>
            <a:endParaRPr lang="en-US" dirty="0"/>
          </a:p>
        </p:txBody>
      </p:sp>
    </p:spTree>
    <p:extLst>
      <p:ext uri="{BB962C8B-B14F-4D97-AF65-F5344CB8AC3E}">
        <p14:creationId xmlns:p14="http://schemas.microsoft.com/office/powerpoint/2010/main" val="28084379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Periodic Table of Elements</a:t>
            </a:r>
            <a:endParaRPr lang="en-US" dirty="0"/>
          </a:p>
        </p:txBody>
      </p:sp>
      <p:sp>
        <p:nvSpPr>
          <p:cNvPr id="3" name="Content Placeholder 2"/>
          <p:cNvSpPr>
            <a:spLocks noGrp="1"/>
          </p:cNvSpPr>
          <p:nvPr>
            <p:ph idx="4294967295"/>
          </p:nvPr>
        </p:nvSpPr>
        <p:spPr>
          <a:xfrm>
            <a:off x="372533" y="1332090"/>
            <a:ext cx="8387645" cy="5215465"/>
          </a:xfrm>
        </p:spPr>
        <p:txBody>
          <a:bodyPr/>
          <a:lstStyle/>
          <a:p>
            <a:pPr marL="0" indent="0">
              <a:buNone/>
            </a:pPr>
            <a:r>
              <a:rPr lang="en-US" dirty="0"/>
              <a:t>Biologists should know what elements are</a:t>
            </a:r>
            <a:br>
              <a:rPr lang="en-US" dirty="0"/>
            </a:br>
            <a:r>
              <a:rPr lang="en-US" dirty="0"/>
              <a:t>(1) metals and (2) nonmetals generally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2355180"/>
            <a:ext cx="6329222" cy="436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2067895" y="4264254"/>
            <a:ext cx="4423410" cy="215445"/>
          </a:xfrm>
          <a:prstGeom prst="rect">
            <a:avLst/>
          </a:prstGeom>
          <a:noFill/>
        </p:spPr>
        <p:txBody>
          <a:bodyPr wrap="square" rtlCol="0">
            <a:spAutoFit/>
          </a:bodyPr>
          <a:lstStyle/>
          <a:p>
            <a:r>
              <a:rPr lang="en-US" sz="800">
                <a:solidFill>
                  <a:schemeClr val="bg1">
                    <a:lumMod val="50000"/>
                  </a:schemeClr>
                </a:solidFill>
              </a:rPr>
              <a:t>McMurry </a:t>
            </a:r>
            <a:r>
              <a:rPr lang="en-US" sz="800" i="1">
                <a:solidFill>
                  <a:schemeClr val="bg1">
                    <a:lumMod val="50000"/>
                  </a:schemeClr>
                </a:solidFill>
              </a:rPr>
              <a:t>et al</a:t>
            </a:r>
            <a:r>
              <a:rPr lang="en-US" sz="800">
                <a:solidFill>
                  <a:schemeClr val="bg1">
                    <a:lumMod val="50000"/>
                  </a:schemeClr>
                </a:solidFill>
              </a:rPr>
              <a:t>, </a:t>
            </a:r>
            <a:r>
              <a:rPr lang="en-US" sz="800" i="1">
                <a:solidFill>
                  <a:schemeClr val="bg1">
                    <a:lumMod val="50000"/>
                  </a:schemeClr>
                </a:solidFill>
              </a:rPr>
              <a:t>Fundamentals of General, Organic and Biological Chemistry</a:t>
            </a:r>
            <a:r>
              <a:rPr lang="en-US" sz="800">
                <a:solidFill>
                  <a:schemeClr val="bg1">
                    <a:lumMod val="50000"/>
                  </a:schemeClr>
                </a:solidFill>
              </a:rPr>
              <a:t>, 6 Ed, p 58</a:t>
            </a:r>
            <a:endParaRPr lang="en-US" sz="800" dirty="0">
              <a:solidFill>
                <a:schemeClr val="bg1">
                  <a:lumMod val="50000"/>
                </a:schemeClr>
              </a:solidFill>
            </a:endParaRPr>
          </a:p>
        </p:txBody>
      </p:sp>
      <p:sp>
        <p:nvSpPr>
          <p:cNvPr id="6" name="Rectangle 5"/>
          <p:cNvSpPr/>
          <p:nvPr/>
        </p:nvSpPr>
        <p:spPr>
          <a:xfrm>
            <a:off x="6702106" y="2055781"/>
            <a:ext cx="2137094" cy="4801314"/>
          </a:xfrm>
          <a:prstGeom prst="rect">
            <a:avLst/>
          </a:prstGeom>
        </p:spPr>
        <p:txBody>
          <a:bodyPr wrap="square">
            <a:spAutoFit/>
          </a:bodyPr>
          <a:lstStyle/>
          <a:p>
            <a:r>
              <a:rPr lang="en-US" sz="900" b="1">
                <a:solidFill>
                  <a:schemeClr val="bg1"/>
                </a:solidFill>
              </a:rPr>
              <a:t>The periodic table of the elements. </a:t>
            </a:r>
            <a:r>
              <a:rPr lang="en-US" sz="900">
                <a:solidFill>
                  <a:schemeClr val="bg1"/>
                </a:solidFill>
              </a:rPr>
              <a:t>Each element is identified by a one- or two-letter symbol and is characterized by an </a:t>
            </a:r>
            <a:r>
              <a:rPr lang="en-US" sz="900" i="1">
                <a:solidFill>
                  <a:schemeClr val="bg1"/>
                </a:solidFill>
              </a:rPr>
              <a:t>atomic number</a:t>
            </a:r>
            <a:r>
              <a:rPr lang="en-US" sz="900">
                <a:solidFill>
                  <a:schemeClr val="bg1"/>
                </a:solidFill>
              </a:rPr>
              <a:t>. The table begins with hydrogen (H, atomic number 1) in the upper left-hand corner and continues to the yet unnamed element with atomic number 118. The 14 elements following lanthanum (La, atomic number 57) and the 14 elements following actinium (Ac, atomic number 89) are pulled out and shown below the others.</a:t>
            </a:r>
          </a:p>
          <a:p>
            <a:r>
              <a:rPr lang="en-US" sz="900">
                <a:solidFill>
                  <a:schemeClr val="bg1"/>
                </a:solidFill>
              </a:rPr>
              <a:t>Elements are organized into 18 vertical columns, or </a:t>
            </a:r>
            <a:r>
              <a:rPr lang="en-US" sz="900" i="1">
                <a:solidFill>
                  <a:schemeClr val="bg1"/>
                </a:solidFill>
              </a:rPr>
              <a:t>groups</a:t>
            </a:r>
            <a:r>
              <a:rPr lang="en-US" sz="900">
                <a:solidFill>
                  <a:schemeClr val="bg1"/>
                </a:solidFill>
              </a:rPr>
              <a:t>, and 7 horizontal rows, or </a:t>
            </a:r>
            <a:r>
              <a:rPr lang="en-US" sz="900" i="1">
                <a:solidFill>
                  <a:schemeClr val="bg1"/>
                </a:solidFill>
              </a:rPr>
              <a:t>periods</a:t>
            </a:r>
            <a:r>
              <a:rPr lang="en-US" sz="900">
                <a:solidFill>
                  <a:schemeClr val="bg1"/>
                </a:solidFill>
              </a:rPr>
              <a:t>. The two groups on the left and the six on the right are the </a:t>
            </a:r>
            <a:r>
              <a:rPr lang="en-US" sz="900" i="1">
                <a:solidFill>
                  <a:schemeClr val="bg1"/>
                </a:solidFill>
              </a:rPr>
              <a:t>main groups</a:t>
            </a:r>
            <a:r>
              <a:rPr lang="en-US" sz="900">
                <a:solidFill>
                  <a:schemeClr val="bg1"/>
                </a:solidFill>
              </a:rPr>
              <a:t>; the ten in the middle are the </a:t>
            </a:r>
            <a:r>
              <a:rPr lang="en-US" sz="900" i="1">
                <a:solidFill>
                  <a:schemeClr val="bg1"/>
                </a:solidFill>
              </a:rPr>
              <a:t>transition metal groups</a:t>
            </a:r>
            <a:r>
              <a:rPr lang="en-US" sz="900">
                <a:solidFill>
                  <a:schemeClr val="bg1"/>
                </a:solidFill>
              </a:rPr>
              <a:t>. The 14 elements following lanthanum are the </a:t>
            </a:r>
            <a:r>
              <a:rPr lang="en-US" sz="900" i="1">
                <a:solidFill>
                  <a:schemeClr val="bg1"/>
                </a:solidFill>
              </a:rPr>
              <a:t>lanthanides</a:t>
            </a:r>
            <a:r>
              <a:rPr lang="en-US" sz="900">
                <a:solidFill>
                  <a:schemeClr val="bg1"/>
                </a:solidFill>
              </a:rPr>
              <a:t>, and the 14 elements following actinium are the </a:t>
            </a:r>
            <a:r>
              <a:rPr lang="en-US" sz="900" i="1">
                <a:solidFill>
                  <a:schemeClr val="bg1"/>
                </a:solidFill>
              </a:rPr>
              <a:t>actinides</a:t>
            </a:r>
            <a:r>
              <a:rPr lang="en-US" sz="900">
                <a:solidFill>
                  <a:schemeClr val="bg1"/>
                </a:solidFill>
              </a:rPr>
              <a:t>; together these are known as the </a:t>
            </a:r>
            <a:r>
              <a:rPr lang="en-US" sz="900" i="1">
                <a:solidFill>
                  <a:schemeClr val="bg1"/>
                </a:solidFill>
              </a:rPr>
              <a:t>inner transition metals</a:t>
            </a:r>
            <a:r>
              <a:rPr lang="en-US" sz="900">
                <a:solidFill>
                  <a:schemeClr val="bg1"/>
                </a:solidFill>
              </a:rPr>
              <a:t>. Two systems for numbering the groups are explained in the text. Those elements (except hydrogen) on the left-hand side of the zigzag line running from boron (B) to astatine (At) are </a:t>
            </a:r>
            <a:r>
              <a:rPr lang="en-US" sz="900" i="1">
                <a:solidFill>
                  <a:schemeClr val="bg1"/>
                </a:solidFill>
              </a:rPr>
              <a:t>metals</a:t>
            </a:r>
            <a:r>
              <a:rPr lang="en-US" sz="900">
                <a:solidFill>
                  <a:schemeClr val="bg1"/>
                </a:solidFill>
              </a:rPr>
              <a:t>, those elements to the right of the line are </a:t>
            </a:r>
            <a:r>
              <a:rPr lang="en-US" sz="900" i="1">
                <a:solidFill>
                  <a:schemeClr val="bg1"/>
                </a:solidFill>
              </a:rPr>
              <a:t>nonmetals</a:t>
            </a:r>
            <a:r>
              <a:rPr lang="en-US" sz="900">
                <a:solidFill>
                  <a:schemeClr val="bg1"/>
                </a:solidFill>
              </a:rPr>
              <a:t>, and most elements abutting the line are </a:t>
            </a:r>
            <a:r>
              <a:rPr lang="en-US" sz="900" i="1">
                <a:solidFill>
                  <a:schemeClr val="bg1"/>
                </a:solidFill>
              </a:rPr>
              <a:t>metalloids</a:t>
            </a:r>
            <a:r>
              <a:rPr lang="en-US" sz="900">
                <a:solidFill>
                  <a:schemeClr val="bg1"/>
                </a:solidFill>
              </a:rPr>
              <a:t>.</a:t>
            </a:r>
            <a:endParaRPr lang="en-US" sz="900" dirty="0">
              <a:solidFill>
                <a:schemeClr val="bg1"/>
              </a:solidFill>
            </a:endParaRPr>
          </a:p>
        </p:txBody>
      </p:sp>
      <p:sp>
        <p:nvSpPr>
          <p:cNvPr id="7" name="Slide Number Placeholder 6">
            <a:extLst>
              <a:ext uri="{FF2B5EF4-FFF2-40B4-BE49-F238E27FC236}">
                <a16:creationId xmlns:a16="http://schemas.microsoft.com/office/drawing/2014/main" id="{1E1D6755-F5CF-0E53-2D3E-077CF25F2E16}"/>
              </a:ext>
            </a:extLst>
          </p:cNvPr>
          <p:cNvSpPr>
            <a:spLocks noGrp="1"/>
          </p:cNvSpPr>
          <p:nvPr>
            <p:ph type="sldNum" sz="quarter" idx="11"/>
          </p:nvPr>
        </p:nvSpPr>
        <p:spPr/>
        <p:txBody>
          <a:bodyPr/>
          <a:lstStyle/>
          <a:p>
            <a:fld id="{450AD36E-3ACA-4EBB-9678-E39944C078A2}" type="slidenum">
              <a:rPr lang="en-US" smtClean="0"/>
              <a:t>22</a:t>
            </a:fld>
            <a:endParaRPr lang="en-US" dirty="0"/>
          </a:p>
        </p:txBody>
      </p:sp>
    </p:spTree>
    <p:extLst>
      <p:ext uri="{BB962C8B-B14F-4D97-AF65-F5344CB8AC3E}">
        <p14:creationId xmlns:p14="http://schemas.microsoft.com/office/powerpoint/2010/main" val="4012997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72B4-87E3-30E9-80A4-75625E04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4A812-70EC-2B48-89EF-859D8B9426BC}"/>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DF7FDFE2-5F56-FECC-4398-E0AB3A813E83}"/>
              </a:ext>
            </a:extLst>
          </p:cNvPr>
          <p:cNvSpPr>
            <a:spLocks noGrp="1"/>
          </p:cNvSpPr>
          <p:nvPr>
            <p:ph idx="4294967295"/>
          </p:nvPr>
        </p:nvSpPr>
        <p:spPr>
          <a:xfrm>
            <a:off x="338666" y="1036320"/>
            <a:ext cx="8421512" cy="5511235"/>
          </a:xfrm>
        </p:spPr>
        <p:txBody>
          <a:bodyPr/>
          <a:lstStyle/>
          <a:p>
            <a:pPr marL="0" indent="0">
              <a:buNone/>
            </a:pPr>
            <a:r>
              <a:rPr lang="en-US"/>
              <a:t>Some groups of elements should be noted since their chemistry is commonly observed</a:t>
            </a:r>
            <a:endParaRPr lang="en-US" dirty="0"/>
          </a:p>
        </p:txBody>
      </p:sp>
      <p:pic>
        <p:nvPicPr>
          <p:cNvPr id="3074" name="Picture 2">
            <a:extLst>
              <a:ext uri="{FF2B5EF4-FFF2-40B4-BE49-F238E27FC236}">
                <a16:creationId xmlns:a16="http://schemas.microsoft.com/office/drawing/2014/main" id="{0F7559E9-B14E-D772-1E3A-5D46E131F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824" y="2173705"/>
            <a:ext cx="7107992" cy="40463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E9DF97-3926-23AC-B68C-B607F9F2C883}"/>
              </a:ext>
            </a:extLst>
          </p:cNvPr>
          <p:cNvSpPr>
            <a:spLocks noGrp="1"/>
          </p:cNvSpPr>
          <p:nvPr>
            <p:ph type="sldNum" sz="quarter" idx="11"/>
          </p:nvPr>
        </p:nvSpPr>
        <p:spPr/>
        <p:txBody>
          <a:bodyPr/>
          <a:lstStyle/>
          <a:p>
            <a:fld id="{450AD36E-3ACA-4EBB-9678-E39944C078A2}" type="slidenum">
              <a:rPr lang="en-US" smtClean="0"/>
              <a:t>23</a:t>
            </a:fld>
            <a:endParaRPr lang="en-US" dirty="0"/>
          </a:p>
        </p:txBody>
      </p:sp>
    </p:spTree>
    <p:extLst>
      <p:ext uri="{BB962C8B-B14F-4D97-AF65-F5344CB8AC3E}">
        <p14:creationId xmlns:p14="http://schemas.microsoft.com/office/powerpoint/2010/main" val="298044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4680-6109-B577-ECEF-B7ABB0E33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0EFB0-C131-9E50-EE99-7FD134A1BC55}"/>
              </a:ext>
            </a:extLst>
          </p:cNvPr>
          <p:cNvSpPr>
            <a:spLocks noGrp="1"/>
          </p:cNvSpPr>
          <p:nvPr>
            <p:ph type="title"/>
          </p:nvPr>
        </p:nvSpPr>
        <p:spPr>
          <a:xfrm>
            <a:off x="338666" y="222144"/>
            <a:ext cx="8421512" cy="707886"/>
          </a:xfrm>
        </p:spPr>
        <p:txBody>
          <a:bodyPr/>
          <a:lstStyle/>
          <a:p>
            <a:r>
              <a:rPr lang="en-US" sz="4000" dirty="0"/>
              <a:t>Special </a:t>
            </a:r>
            <a:r>
              <a:rPr lang="en-US" sz="4000" b="1" dirty="0">
                <a:solidFill>
                  <a:schemeClr val="accent1">
                    <a:lumMod val="60000"/>
                    <a:lumOff val="40000"/>
                  </a:schemeClr>
                </a:solidFill>
              </a:rPr>
              <a:t>Groups</a:t>
            </a:r>
            <a:r>
              <a:rPr lang="en-US" sz="4000" dirty="0"/>
              <a:t> of Elements</a:t>
            </a:r>
          </a:p>
        </p:txBody>
      </p:sp>
      <p:sp>
        <p:nvSpPr>
          <p:cNvPr id="3" name="Content Placeholder 2">
            <a:extLst>
              <a:ext uri="{FF2B5EF4-FFF2-40B4-BE49-F238E27FC236}">
                <a16:creationId xmlns:a16="http://schemas.microsoft.com/office/drawing/2014/main" id="{EFFB1573-DC01-668C-5DAC-A1C7A697CAAF}"/>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 Metals</a:t>
            </a:r>
            <a:br>
              <a:rPr lang="en-US" sz="2000" dirty="0"/>
            </a:br>
            <a:r>
              <a:rPr lang="en-US" sz="2000" dirty="0"/>
              <a:t>Sodium:</a:t>
            </a:r>
          </a:p>
          <a:p>
            <a:r>
              <a:rPr lang="en-US" sz="1800" dirty="0"/>
              <a:t>table salt</a:t>
            </a:r>
          </a:p>
          <a:p>
            <a:r>
              <a:rPr lang="en-US" sz="1800" dirty="0"/>
              <a:t>cellular function </a:t>
            </a:r>
          </a:p>
          <a:p>
            <a:pPr marL="0" indent="0">
              <a:buNone/>
            </a:pPr>
            <a:r>
              <a:rPr lang="en-US" sz="2000" dirty="0"/>
              <a:t>Potassium:</a:t>
            </a:r>
          </a:p>
          <a:p>
            <a:r>
              <a:rPr lang="en-US" sz="1800" dirty="0"/>
              <a:t>cellular function (like sodium)</a:t>
            </a:r>
          </a:p>
          <a:p>
            <a:pPr marL="0" indent="0">
              <a:buNone/>
            </a:pPr>
            <a:r>
              <a:rPr lang="en-US" sz="2000" dirty="0"/>
              <a:t>Lithium:</a:t>
            </a:r>
          </a:p>
          <a:p>
            <a:r>
              <a:rPr lang="en-US" sz="1800" dirty="0"/>
              <a:t>used in “grease” lubricants</a:t>
            </a:r>
          </a:p>
          <a:p>
            <a:r>
              <a:rPr lang="en-US" sz="1800" dirty="0"/>
              <a:t>batteries</a:t>
            </a:r>
          </a:p>
          <a:p>
            <a:r>
              <a:rPr lang="en-US" sz="1800" dirty="0"/>
              <a:t>drugs to control neurological conditions affecting</a:t>
            </a:r>
            <a:br>
              <a:rPr lang="en-US" sz="1800" dirty="0"/>
            </a:br>
            <a:r>
              <a:rPr lang="en-US" sz="1800" dirty="0"/>
              <a:t>behavior (bipolar “disorder”)</a:t>
            </a:r>
          </a:p>
          <a:p>
            <a:endParaRPr lang="en-US" sz="2000"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392262-43DF-DB2C-F2D8-04A96FB5D4AC}"/>
              </a:ext>
            </a:extLst>
          </p:cNvPr>
          <p:cNvPicPr>
            <a:picLocks noChangeAspect="1"/>
          </p:cNvPicPr>
          <p:nvPr/>
        </p:nvPicPr>
        <p:blipFill>
          <a:blip r:embed="rId3"/>
          <a:stretch>
            <a:fillRect/>
          </a:stretch>
        </p:blipFill>
        <p:spPr>
          <a:xfrm>
            <a:off x="8102861" y="2432526"/>
            <a:ext cx="657317" cy="3667637"/>
          </a:xfrm>
          <a:prstGeom prst="rect">
            <a:avLst/>
          </a:prstGeom>
        </p:spPr>
      </p:pic>
      <p:pic>
        <p:nvPicPr>
          <p:cNvPr id="7" name="Picture 6">
            <a:extLst>
              <a:ext uri="{FF2B5EF4-FFF2-40B4-BE49-F238E27FC236}">
                <a16:creationId xmlns:a16="http://schemas.microsoft.com/office/drawing/2014/main" id="{DA40E27C-1605-4E27-F708-01AE9434E050}"/>
              </a:ext>
            </a:extLst>
          </p:cNvPr>
          <p:cNvPicPr>
            <a:picLocks noChangeAspect="1"/>
          </p:cNvPicPr>
          <p:nvPr/>
        </p:nvPicPr>
        <p:blipFill>
          <a:blip r:embed="rId4"/>
          <a:stretch>
            <a:fillRect/>
          </a:stretch>
        </p:blipFill>
        <p:spPr>
          <a:xfrm>
            <a:off x="4713556" y="1258892"/>
            <a:ext cx="3389305" cy="1845255"/>
          </a:xfrm>
          <a:prstGeom prst="rect">
            <a:avLst/>
          </a:prstGeom>
        </p:spPr>
      </p:pic>
      <p:sp>
        <p:nvSpPr>
          <p:cNvPr id="4" name="Slide Number Placeholder 3">
            <a:extLst>
              <a:ext uri="{FF2B5EF4-FFF2-40B4-BE49-F238E27FC236}">
                <a16:creationId xmlns:a16="http://schemas.microsoft.com/office/drawing/2014/main" id="{6AB02A43-7CC9-3318-1C34-8D6FABD1E93D}"/>
              </a:ext>
            </a:extLst>
          </p:cNvPr>
          <p:cNvSpPr>
            <a:spLocks noGrp="1"/>
          </p:cNvSpPr>
          <p:nvPr>
            <p:ph type="sldNum" sz="quarter" idx="11"/>
          </p:nvPr>
        </p:nvSpPr>
        <p:spPr/>
        <p:txBody>
          <a:bodyPr/>
          <a:lstStyle/>
          <a:p>
            <a:fld id="{450AD36E-3ACA-4EBB-9678-E39944C078A2}" type="slidenum">
              <a:rPr lang="en-US" smtClean="0"/>
              <a:t>24</a:t>
            </a:fld>
            <a:endParaRPr lang="en-US" dirty="0"/>
          </a:p>
        </p:txBody>
      </p:sp>
    </p:spTree>
    <p:extLst>
      <p:ext uri="{BB962C8B-B14F-4D97-AF65-F5344CB8AC3E}">
        <p14:creationId xmlns:p14="http://schemas.microsoft.com/office/powerpoint/2010/main" val="225651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FC48-930A-3AF7-B5C4-CD53A8AC2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C54D7-C158-3E0A-C090-95CEB59B3428}"/>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A334D00E-FA62-6D87-3CBB-7EE711BCFB75}"/>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Alkaline Earth Metals</a:t>
            </a:r>
            <a:endParaRPr lang="en-US" b="1" i="1" dirty="0">
              <a:solidFill>
                <a:srgbClr val="FFFF00"/>
              </a:solidFill>
              <a:cs typeface="Times New Roman" panose="02020603050405020304" pitchFamily="18" charset="0"/>
            </a:endParaRPr>
          </a:p>
          <a:p>
            <a:pPr marL="0" indent="0">
              <a:buNone/>
            </a:pPr>
            <a:r>
              <a:rPr lang="en-US" sz="1800" dirty="0"/>
              <a:t>Magnesium:</a:t>
            </a:r>
          </a:p>
          <a:p>
            <a:r>
              <a:rPr lang="en-US" sz="1600" dirty="0"/>
              <a:t>also important in cellular function </a:t>
            </a:r>
          </a:p>
          <a:p>
            <a:r>
              <a:rPr lang="en-US" sz="1600" dirty="0"/>
              <a:t>Forms important minerals</a:t>
            </a:r>
          </a:p>
          <a:p>
            <a:pPr marL="0" indent="0">
              <a:buNone/>
            </a:pPr>
            <a:r>
              <a:rPr lang="en-US" sz="1800" dirty="0"/>
              <a:t>Calcium:</a:t>
            </a:r>
          </a:p>
          <a:p>
            <a:r>
              <a:rPr lang="en-US" sz="1600" dirty="0"/>
              <a:t>Like magnesium, necessary for cell/tissue function</a:t>
            </a:r>
          </a:p>
          <a:p>
            <a:r>
              <a:rPr lang="en-US" sz="1600" dirty="0"/>
              <a:t>Limestone is calcium carbonate</a:t>
            </a:r>
          </a:p>
          <a:p>
            <a:pPr marL="0" indent="0">
              <a:buNone/>
            </a:pPr>
            <a:endParaRPr lang="en-US" sz="1600" dirty="0"/>
          </a:p>
          <a:p>
            <a:pPr marL="0" indent="0">
              <a:buNone/>
            </a:pPr>
            <a:r>
              <a:rPr lang="en-US" sz="1600" dirty="0"/>
              <a:t>Others are rare and </a:t>
            </a:r>
            <a:r>
              <a:rPr lang="en-US" sz="1600" dirty="0">
                <a:solidFill>
                  <a:schemeClr val="accent1">
                    <a:lumMod val="60000"/>
                    <a:lumOff val="40000"/>
                  </a:schemeClr>
                </a:solidFill>
              </a:rPr>
              <a:t>Ra</a:t>
            </a:r>
            <a:r>
              <a:rPr lang="en-US" sz="1600" dirty="0"/>
              <a:t> is radioactive</a:t>
            </a:r>
          </a:p>
        </p:txBody>
      </p:sp>
      <p:pic>
        <p:nvPicPr>
          <p:cNvPr id="6" name="Picture 5">
            <a:extLst>
              <a:ext uri="{FF2B5EF4-FFF2-40B4-BE49-F238E27FC236}">
                <a16:creationId xmlns:a16="http://schemas.microsoft.com/office/drawing/2014/main" id="{726E38D5-E6D6-40D5-54CF-FA1593754AEB}"/>
              </a:ext>
            </a:extLst>
          </p:cNvPr>
          <p:cNvPicPr>
            <a:picLocks noChangeAspect="1"/>
          </p:cNvPicPr>
          <p:nvPr/>
        </p:nvPicPr>
        <p:blipFill>
          <a:blip r:embed="rId2"/>
          <a:stretch>
            <a:fillRect/>
          </a:stretch>
        </p:blipFill>
        <p:spPr>
          <a:xfrm>
            <a:off x="7887294" y="2860866"/>
            <a:ext cx="657317" cy="3686689"/>
          </a:xfrm>
          <a:prstGeom prst="rect">
            <a:avLst/>
          </a:prstGeom>
        </p:spPr>
      </p:pic>
      <p:pic>
        <p:nvPicPr>
          <p:cNvPr id="10" name="Picture 9">
            <a:extLst>
              <a:ext uri="{FF2B5EF4-FFF2-40B4-BE49-F238E27FC236}">
                <a16:creationId xmlns:a16="http://schemas.microsoft.com/office/drawing/2014/main" id="{AEC91B34-497B-E795-976E-22223B22F1DB}"/>
              </a:ext>
            </a:extLst>
          </p:cNvPr>
          <p:cNvPicPr>
            <a:picLocks noChangeAspect="1"/>
          </p:cNvPicPr>
          <p:nvPr/>
        </p:nvPicPr>
        <p:blipFill>
          <a:blip r:embed="rId3"/>
          <a:stretch>
            <a:fillRect/>
          </a:stretch>
        </p:blipFill>
        <p:spPr>
          <a:xfrm>
            <a:off x="5907796" y="882538"/>
            <a:ext cx="2852382" cy="1552936"/>
          </a:xfrm>
          <a:prstGeom prst="rect">
            <a:avLst/>
          </a:prstGeom>
        </p:spPr>
      </p:pic>
      <p:sp>
        <p:nvSpPr>
          <p:cNvPr id="4" name="Slide Number Placeholder 3">
            <a:extLst>
              <a:ext uri="{FF2B5EF4-FFF2-40B4-BE49-F238E27FC236}">
                <a16:creationId xmlns:a16="http://schemas.microsoft.com/office/drawing/2014/main" id="{6DF4DD47-78E5-8717-E5C0-1D099F48A09D}"/>
              </a:ext>
            </a:extLst>
          </p:cNvPr>
          <p:cNvSpPr>
            <a:spLocks noGrp="1"/>
          </p:cNvSpPr>
          <p:nvPr>
            <p:ph type="sldNum" sz="quarter" idx="11"/>
          </p:nvPr>
        </p:nvSpPr>
        <p:spPr/>
        <p:txBody>
          <a:bodyPr/>
          <a:lstStyle/>
          <a:p>
            <a:fld id="{450AD36E-3ACA-4EBB-9678-E39944C078A2}" type="slidenum">
              <a:rPr lang="en-US" smtClean="0"/>
              <a:t>25</a:t>
            </a:fld>
            <a:endParaRPr lang="en-US" dirty="0"/>
          </a:p>
        </p:txBody>
      </p:sp>
    </p:spTree>
    <p:extLst>
      <p:ext uri="{BB962C8B-B14F-4D97-AF65-F5344CB8AC3E}">
        <p14:creationId xmlns:p14="http://schemas.microsoft.com/office/powerpoint/2010/main" val="4294936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76C-08D9-0F05-99D5-717B46769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736DB-DBEE-D9ED-9354-A93914812636}"/>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0ACAA603-00B6-DBC4-BA78-030E36A81368}"/>
              </a:ext>
            </a:extLst>
          </p:cNvPr>
          <p:cNvSpPr>
            <a:spLocks noGrp="1"/>
          </p:cNvSpPr>
          <p:nvPr>
            <p:ph idx="4294967295"/>
          </p:nvPr>
        </p:nvSpPr>
        <p:spPr>
          <a:xfrm>
            <a:off x="338666" y="1036320"/>
            <a:ext cx="8421512" cy="5511235"/>
          </a:xfrm>
        </p:spPr>
        <p:txBody>
          <a:bodyPr/>
          <a:lstStyle/>
          <a:p>
            <a:pPr marL="0" indent="0">
              <a:buNone/>
            </a:pPr>
            <a:r>
              <a:rPr lang="en-US" b="1" i="1">
                <a:solidFill>
                  <a:srgbClr val="FFFF00"/>
                </a:solidFill>
              </a:rPr>
              <a:t>Halogens</a:t>
            </a:r>
            <a:endParaRPr lang="en-US" b="1" i="1">
              <a:solidFill>
                <a:srgbClr val="FFFF00"/>
              </a:solidFill>
              <a:cs typeface="Times New Roman" panose="02020603050405020304" pitchFamily="18" charset="0"/>
            </a:endParaRPr>
          </a:p>
          <a:p>
            <a:pPr marL="0" indent="0">
              <a:buNone/>
            </a:pPr>
            <a:r>
              <a:rPr lang="en-US"/>
              <a:t>Term “halogen” </a:t>
            </a:r>
            <a:r>
              <a:rPr lang="en-US">
                <a:sym typeface="Wingdings" panose="05000000000000000000" pitchFamily="2" charset="2"/>
              </a:rPr>
              <a:t> salt-forming</a:t>
            </a:r>
          </a:p>
          <a:p>
            <a:pPr marL="0" indent="0">
              <a:buNone/>
            </a:pPr>
            <a:endParaRPr lang="en-US">
              <a:sym typeface="Wingdings" panose="05000000000000000000" pitchFamily="2" charset="2"/>
            </a:endParaRPr>
          </a:p>
          <a:p>
            <a:pPr marL="0" indent="0">
              <a:buNone/>
            </a:pPr>
            <a:r>
              <a:rPr lang="en-US">
                <a:sym typeface="Wingdings" panose="05000000000000000000" pitchFamily="2" charset="2"/>
              </a:rPr>
              <a:t>React with metals to form salts</a:t>
            </a:r>
          </a:p>
          <a:p>
            <a:pPr marL="0" indent="0">
              <a:buNone/>
            </a:pPr>
            <a:endParaRPr lang="en-US"/>
          </a:p>
          <a:p>
            <a:pPr marL="0" indent="0">
              <a:buNone/>
            </a:pPr>
            <a:r>
              <a:rPr lang="en-US" sz="1800"/>
              <a:t>Fluorine:</a:t>
            </a:r>
          </a:p>
          <a:p>
            <a:r>
              <a:rPr lang="en-US" sz="1600"/>
              <a:t>the fluoride in toothpaste</a:t>
            </a:r>
          </a:p>
          <a:p>
            <a:r>
              <a:rPr lang="en-US" sz="1600"/>
              <a:t>non-stick Teflon</a:t>
            </a:r>
          </a:p>
          <a:p>
            <a:pPr marL="0" indent="0">
              <a:buNone/>
            </a:pPr>
            <a:r>
              <a:rPr lang="en-US" sz="1800"/>
              <a:t>Chlorine:</a:t>
            </a:r>
          </a:p>
          <a:p>
            <a:r>
              <a:rPr lang="en-US" sz="1600"/>
              <a:t>essential for cellular function</a:t>
            </a:r>
          </a:p>
          <a:p>
            <a:r>
              <a:rPr lang="en-US" sz="1600"/>
              <a:t>a component of plastics (chlorides of carbon polymers)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433366-1357-03C6-6548-2A328F08AC50}"/>
              </a:ext>
            </a:extLst>
          </p:cNvPr>
          <p:cNvPicPr>
            <a:picLocks noChangeAspect="1"/>
          </p:cNvPicPr>
          <p:nvPr/>
        </p:nvPicPr>
        <p:blipFill>
          <a:blip r:embed="rId2"/>
          <a:stretch>
            <a:fillRect/>
          </a:stretch>
        </p:blipFill>
        <p:spPr>
          <a:xfrm>
            <a:off x="7952078" y="3699793"/>
            <a:ext cx="619211" cy="2410161"/>
          </a:xfrm>
          <a:prstGeom prst="rect">
            <a:avLst/>
          </a:prstGeom>
        </p:spPr>
      </p:pic>
      <p:pic>
        <p:nvPicPr>
          <p:cNvPr id="8" name="Picture 7">
            <a:extLst>
              <a:ext uri="{FF2B5EF4-FFF2-40B4-BE49-F238E27FC236}">
                <a16:creationId xmlns:a16="http://schemas.microsoft.com/office/drawing/2014/main" id="{EAC8E852-3D7D-F1BE-F076-08F7881DBDF7}"/>
              </a:ext>
            </a:extLst>
          </p:cNvPr>
          <p:cNvPicPr>
            <a:picLocks noChangeAspect="1"/>
          </p:cNvPicPr>
          <p:nvPr/>
        </p:nvPicPr>
        <p:blipFill>
          <a:blip r:embed="rId3"/>
          <a:stretch>
            <a:fillRect/>
          </a:stretch>
        </p:blipFill>
        <p:spPr>
          <a:xfrm>
            <a:off x="5308503" y="1303007"/>
            <a:ext cx="3302892" cy="1798209"/>
          </a:xfrm>
          <a:prstGeom prst="rect">
            <a:avLst/>
          </a:prstGeom>
        </p:spPr>
      </p:pic>
      <p:sp>
        <p:nvSpPr>
          <p:cNvPr id="4" name="Slide Number Placeholder 3">
            <a:extLst>
              <a:ext uri="{FF2B5EF4-FFF2-40B4-BE49-F238E27FC236}">
                <a16:creationId xmlns:a16="http://schemas.microsoft.com/office/drawing/2014/main" id="{E348DDC3-D7E3-C8C0-10EE-53B8B66C532E}"/>
              </a:ext>
            </a:extLst>
          </p:cNvPr>
          <p:cNvSpPr>
            <a:spLocks noGrp="1"/>
          </p:cNvSpPr>
          <p:nvPr>
            <p:ph type="sldNum" sz="quarter" idx="11"/>
          </p:nvPr>
        </p:nvSpPr>
        <p:spPr/>
        <p:txBody>
          <a:bodyPr/>
          <a:lstStyle/>
          <a:p>
            <a:fld id="{450AD36E-3ACA-4EBB-9678-E39944C078A2}" type="slidenum">
              <a:rPr lang="en-US" smtClean="0"/>
              <a:t>26</a:t>
            </a:fld>
            <a:endParaRPr lang="en-US" dirty="0"/>
          </a:p>
        </p:txBody>
      </p:sp>
    </p:spTree>
    <p:extLst>
      <p:ext uri="{BB962C8B-B14F-4D97-AF65-F5344CB8AC3E}">
        <p14:creationId xmlns:p14="http://schemas.microsoft.com/office/powerpoint/2010/main" val="4009381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F47A-8BAA-23D3-874C-D4B029850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8A3C4-B8CD-DE1F-44F8-A40036F0E039}"/>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634B0E05-A35F-1851-C8F5-F8A350D25ECC}"/>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Noble Gases</a:t>
            </a:r>
            <a:endParaRPr lang="en-US" b="1" i="1" dirty="0">
              <a:solidFill>
                <a:srgbClr val="FFFF00"/>
              </a:solidFill>
              <a:cs typeface="Times New Roman" panose="02020603050405020304" pitchFamily="18" charset="0"/>
            </a:endParaRPr>
          </a:p>
          <a:p>
            <a:pPr marL="0" indent="0">
              <a:buNone/>
            </a:pPr>
            <a:r>
              <a:rPr lang="en-US" sz="1800" dirty="0"/>
              <a:t>Also called “inert gases” and “rare gases”</a:t>
            </a:r>
          </a:p>
          <a:p>
            <a:pPr marL="0" indent="0">
              <a:buNone/>
            </a:pPr>
            <a:endParaRPr lang="en-US" sz="1800" dirty="0"/>
          </a:p>
          <a:p>
            <a:pPr marL="0" indent="0">
              <a:buNone/>
            </a:pPr>
            <a:r>
              <a:rPr lang="en-US" sz="1800" dirty="0"/>
              <a:t>Basically once thought to be</a:t>
            </a:r>
            <a:br>
              <a:rPr lang="en-US" sz="1800" dirty="0"/>
            </a:br>
            <a:r>
              <a:rPr lang="en-US" sz="1800" dirty="0"/>
              <a:t>chemically </a:t>
            </a:r>
            <a:r>
              <a:rPr lang="en-US" sz="1800" b="1" dirty="0"/>
              <a:t>unreactive</a:t>
            </a:r>
          </a:p>
          <a:p>
            <a:pPr marL="0" indent="0">
              <a:buNone/>
            </a:pPr>
            <a:endParaRPr lang="en-US" sz="1800" b="1" dirty="0"/>
          </a:p>
          <a:p>
            <a:pPr marL="0" indent="0">
              <a:buNone/>
            </a:pPr>
            <a:r>
              <a:rPr lang="en-US" sz="1800" dirty="0"/>
              <a:t>Usually exist as single atoms, explains why gases</a:t>
            </a:r>
            <a:br>
              <a:rPr lang="en-US" sz="1800" dirty="0"/>
            </a:br>
            <a:r>
              <a:rPr lang="en-US" sz="1800" dirty="0"/>
              <a:t>Neon used to make red lighting</a:t>
            </a:r>
          </a:p>
          <a:p>
            <a:pPr marL="0" indent="0">
              <a:buNone/>
            </a:pPr>
            <a:endParaRPr lang="en-US" sz="1800" b="1" dirty="0"/>
          </a:p>
          <a:p>
            <a:pPr marL="0" indent="0">
              <a:buNone/>
            </a:pPr>
            <a:r>
              <a:rPr lang="en-US" sz="2000" dirty="0"/>
              <a:t>But some form interesting compounds with nonmetals</a:t>
            </a:r>
          </a:p>
          <a:p>
            <a:r>
              <a:rPr lang="en-US" sz="1600" dirty="0"/>
              <a:t>Xenon </a:t>
            </a:r>
            <a:r>
              <a:rPr lang="en-US" sz="1600" dirty="0" err="1"/>
              <a:t>hexafluoroplatinate</a:t>
            </a:r>
            <a:r>
              <a:rPr lang="en-US" sz="1600" dirty="0"/>
              <a:t> (XePtF</a:t>
            </a:r>
            <a:r>
              <a:rPr lang="en-US" sz="1600" baseline="-25000" dirty="0"/>
              <a:t>6</a:t>
            </a:r>
            <a:r>
              <a:rPr lang="en-US" sz="1600" dirty="0"/>
              <a:t>): first compound with noble gas</a:t>
            </a:r>
            <a:br>
              <a:rPr lang="en-US" sz="1600" dirty="0"/>
            </a:br>
            <a:r>
              <a:rPr lang="en-US" sz="1600" dirty="0"/>
              <a:t>ever produced</a:t>
            </a:r>
          </a:p>
          <a:p>
            <a:r>
              <a:rPr lang="en-US" sz="1600" dirty="0"/>
              <a:t>Xenon difluoride (XeF</a:t>
            </a:r>
            <a:r>
              <a:rPr lang="en-US" sz="1600" baseline="-25000" dirty="0"/>
              <a:t>2</a:t>
            </a:r>
            <a:r>
              <a:rPr lang="en-US" sz="1600" dirty="0"/>
              <a:t>): powerful fluorinating and oxidizing agent</a:t>
            </a:r>
            <a:br>
              <a:rPr lang="en-US" sz="1600" dirty="0"/>
            </a:br>
            <a:r>
              <a:rPr lang="en-US" sz="1600" dirty="0"/>
              <a:t>used in microprocessor production</a:t>
            </a:r>
          </a:p>
          <a:p>
            <a:r>
              <a:rPr lang="en-US" sz="1600" dirty="0"/>
              <a:t>Krypton difluoride (KrF</a:t>
            </a:r>
            <a:r>
              <a:rPr lang="en-US" sz="1600" baseline="-25000" dirty="0"/>
              <a:t>2</a:t>
            </a:r>
            <a:r>
              <a:rPr lang="en-US" sz="1600" dirty="0"/>
              <a:t>): used to make </a:t>
            </a:r>
            <a:r>
              <a:rPr lang="en-US" sz="1600" dirty="0" err="1"/>
              <a:t>KrF</a:t>
            </a:r>
            <a:r>
              <a:rPr lang="en-US" sz="1600" dirty="0"/>
              <a:t> excimer lasers for</a:t>
            </a:r>
            <a:br>
              <a:rPr lang="en-US" sz="1600" dirty="0"/>
            </a:br>
            <a:r>
              <a:rPr lang="en-US" sz="1600" dirty="0"/>
              <a:t>photolithography (</a:t>
            </a:r>
            <a:r>
              <a:rPr lang="en-US" sz="1600" dirty="0" err="1"/>
              <a:t>ArF</a:t>
            </a:r>
            <a:r>
              <a:rPr lang="en-US" sz="1600" dirty="0"/>
              <a:t> also used in this way)</a:t>
            </a:r>
          </a:p>
          <a:p>
            <a:endParaRPr lang="en-US" sz="1600" dirty="0"/>
          </a:p>
          <a:p>
            <a:endParaRPr lang="en-US" sz="1600" dirty="0"/>
          </a:p>
        </p:txBody>
      </p:sp>
      <p:pic>
        <p:nvPicPr>
          <p:cNvPr id="5" name="Picture 4">
            <a:extLst>
              <a:ext uri="{FF2B5EF4-FFF2-40B4-BE49-F238E27FC236}">
                <a16:creationId xmlns:a16="http://schemas.microsoft.com/office/drawing/2014/main" id="{18705158-5CC6-7DD7-AB17-60400FCE6316}"/>
              </a:ext>
            </a:extLst>
          </p:cNvPr>
          <p:cNvPicPr>
            <a:picLocks noChangeAspect="1"/>
          </p:cNvPicPr>
          <p:nvPr/>
        </p:nvPicPr>
        <p:blipFill>
          <a:blip r:embed="rId2"/>
          <a:stretch>
            <a:fillRect/>
          </a:stretch>
        </p:blipFill>
        <p:spPr>
          <a:xfrm>
            <a:off x="7924893" y="3039718"/>
            <a:ext cx="666843" cy="3705742"/>
          </a:xfrm>
          <a:prstGeom prst="rect">
            <a:avLst/>
          </a:prstGeom>
        </p:spPr>
      </p:pic>
      <p:pic>
        <p:nvPicPr>
          <p:cNvPr id="8" name="Picture 7">
            <a:extLst>
              <a:ext uri="{FF2B5EF4-FFF2-40B4-BE49-F238E27FC236}">
                <a16:creationId xmlns:a16="http://schemas.microsoft.com/office/drawing/2014/main" id="{B8F37B64-F02B-384D-28FE-9B30158BB1C7}"/>
              </a:ext>
            </a:extLst>
          </p:cNvPr>
          <p:cNvPicPr>
            <a:picLocks noChangeAspect="1"/>
          </p:cNvPicPr>
          <p:nvPr/>
        </p:nvPicPr>
        <p:blipFill>
          <a:blip r:embed="rId3"/>
          <a:stretch>
            <a:fillRect/>
          </a:stretch>
        </p:blipFill>
        <p:spPr>
          <a:xfrm>
            <a:off x="5358063" y="1157757"/>
            <a:ext cx="3233673" cy="1760524"/>
          </a:xfrm>
          <a:prstGeom prst="rect">
            <a:avLst/>
          </a:prstGeom>
        </p:spPr>
      </p:pic>
      <p:sp>
        <p:nvSpPr>
          <p:cNvPr id="4" name="Slide Number Placeholder 3">
            <a:extLst>
              <a:ext uri="{FF2B5EF4-FFF2-40B4-BE49-F238E27FC236}">
                <a16:creationId xmlns:a16="http://schemas.microsoft.com/office/drawing/2014/main" id="{5BABDE7A-5715-1CE5-3CFC-F543FB23E218}"/>
              </a:ext>
            </a:extLst>
          </p:cNvPr>
          <p:cNvSpPr>
            <a:spLocks noGrp="1"/>
          </p:cNvSpPr>
          <p:nvPr>
            <p:ph type="sldNum" sz="quarter" idx="11"/>
          </p:nvPr>
        </p:nvSpPr>
        <p:spPr/>
        <p:txBody>
          <a:bodyPr/>
          <a:lstStyle/>
          <a:p>
            <a:fld id="{450AD36E-3ACA-4EBB-9678-E39944C078A2}" type="slidenum">
              <a:rPr lang="en-US" smtClean="0"/>
              <a:t>27</a:t>
            </a:fld>
            <a:endParaRPr lang="en-US" dirty="0"/>
          </a:p>
        </p:txBody>
      </p:sp>
    </p:spTree>
    <p:extLst>
      <p:ext uri="{BB962C8B-B14F-4D97-AF65-F5344CB8AC3E}">
        <p14:creationId xmlns:p14="http://schemas.microsoft.com/office/powerpoint/2010/main" val="3783882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114C-4608-366E-1C2A-13ECB09438B1}"/>
              </a:ext>
            </a:extLst>
          </p:cNvPr>
          <p:cNvSpPr>
            <a:spLocks noGrp="1"/>
          </p:cNvSpPr>
          <p:nvPr>
            <p:ph type="title"/>
          </p:nvPr>
        </p:nvSpPr>
        <p:spPr>
          <a:xfrm>
            <a:off x="349955" y="240375"/>
            <a:ext cx="8421512" cy="769441"/>
          </a:xfrm>
        </p:spPr>
        <p:txBody>
          <a:bodyPr/>
          <a:lstStyle/>
          <a:p>
            <a:r>
              <a:rPr lang="en-US" sz="4400"/>
              <a:t>Electric properties of atoms: Ions</a:t>
            </a:r>
            <a:endParaRPr lang="en-US" sz="4400" dirty="0"/>
          </a:p>
        </p:txBody>
      </p:sp>
      <p:sp>
        <p:nvSpPr>
          <p:cNvPr id="3" name="Content Placeholder 2">
            <a:extLst>
              <a:ext uri="{FF2B5EF4-FFF2-40B4-BE49-F238E27FC236}">
                <a16:creationId xmlns:a16="http://schemas.microsoft.com/office/drawing/2014/main" id="{743A57D0-8459-AC89-3202-991055C254D6}"/>
              </a:ext>
            </a:extLst>
          </p:cNvPr>
          <p:cNvSpPr>
            <a:spLocks noGrp="1"/>
          </p:cNvSpPr>
          <p:nvPr>
            <p:ph idx="4294967295"/>
          </p:nvPr>
        </p:nvSpPr>
        <p:spPr>
          <a:xfrm>
            <a:off x="372533" y="1332090"/>
            <a:ext cx="8387645" cy="5215465"/>
          </a:xfrm>
        </p:spPr>
        <p:txBody>
          <a:bodyPr/>
          <a:lstStyle/>
          <a:p>
            <a:r>
              <a:rPr lang="en-US" dirty="0"/>
              <a:t>Ions</a:t>
            </a:r>
          </a:p>
          <a:p>
            <a:pPr lvl="1"/>
            <a:r>
              <a:rPr lang="en-US" dirty="0"/>
              <a:t>Neutral atom/particle: zero charge, plus=minus</a:t>
            </a:r>
          </a:p>
          <a:p>
            <a:pPr lvl="1"/>
            <a:r>
              <a:rPr lang="en-US" dirty="0"/>
              <a:t>Ions: positively or negatively charged atoms/particles</a:t>
            </a:r>
          </a:p>
          <a:p>
            <a:r>
              <a:rPr lang="en-US" dirty="0"/>
              <a:t>Cations – is a POSITIVELY charged ion</a:t>
            </a:r>
          </a:p>
          <a:p>
            <a:pPr marL="231775" lvl="1" indent="0">
              <a:buNone/>
            </a:pPr>
            <a:r>
              <a:rPr lang="en-US" dirty="0"/>
              <a:t>Lose an electron</a:t>
            </a:r>
          </a:p>
          <a:p>
            <a:pPr marL="231775" lvl="1" indent="0">
              <a:buNone/>
            </a:pPr>
            <a:r>
              <a:rPr lang="en-US" dirty="0">
                <a:solidFill>
                  <a:srgbClr val="FFFF00"/>
                </a:solidFill>
              </a:rPr>
              <a:t>Na </a:t>
            </a:r>
            <a:r>
              <a:rPr lang="en-US" dirty="0">
                <a:solidFill>
                  <a:srgbClr val="FFFF00"/>
                </a:solidFill>
                <a:sym typeface="Wingdings" panose="05000000000000000000" pitchFamily="2" charset="2"/>
              </a:rPr>
              <a:t> Na</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 e</a:t>
            </a:r>
            <a:r>
              <a:rPr lang="en-US" baseline="30000" dirty="0">
                <a:solidFill>
                  <a:srgbClr val="FFFF00"/>
                </a:solidFill>
                <a:sym typeface="Wingdings" panose="05000000000000000000" pitchFamily="2" charset="2"/>
              </a:rPr>
              <a:t>-</a:t>
            </a:r>
            <a:endParaRPr lang="en-US" baseline="30000" dirty="0">
              <a:solidFill>
                <a:srgbClr val="FFFF00"/>
              </a:solidFill>
            </a:endParaRPr>
          </a:p>
          <a:p>
            <a:endParaRPr lang="en-US" dirty="0"/>
          </a:p>
          <a:p>
            <a:endParaRPr lang="en-US" dirty="0"/>
          </a:p>
          <a:p>
            <a:r>
              <a:rPr lang="en-US" dirty="0"/>
              <a:t>Anions – is a NEGATIVELY charged ion</a:t>
            </a:r>
          </a:p>
          <a:p>
            <a:pPr marL="231775" lvl="1" indent="0">
              <a:buNone/>
            </a:pPr>
            <a:r>
              <a:rPr lang="en-US" dirty="0"/>
              <a:t>Gain an electron</a:t>
            </a:r>
          </a:p>
          <a:p>
            <a:pPr marL="231775" lvl="1" indent="0">
              <a:buNone/>
            </a:pPr>
            <a:r>
              <a:rPr lang="en-US" dirty="0">
                <a:solidFill>
                  <a:srgbClr val="FFFF00"/>
                </a:solidFill>
              </a:rPr>
              <a:t>e</a:t>
            </a:r>
            <a:r>
              <a:rPr lang="en-US" baseline="30000" dirty="0">
                <a:solidFill>
                  <a:srgbClr val="FFFF00"/>
                </a:solidFill>
              </a:rPr>
              <a:t>-</a:t>
            </a:r>
            <a:r>
              <a:rPr lang="en-US" dirty="0">
                <a:solidFill>
                  <a:srgbClr val="FFFF00"/>
                </a:solidFill>
              </a:rPr>
              <a:t> + Cl </a:t>
            </a:r>
            <a:r>
              <a:rPr lang="en-US" dirty="0">
                <a:solidFill>
                  <a:srgbClr val="FFFF00"/>
                </a:solidFill>
                <a:sym typeface="Wingdings" panose="05000000000000000000" pitchFamily="2" charset="2"/>
              </a:rPr>
              <a:t> Cl</a:t>
            </a:r>
            <a:r>
              <a:rPr lang="en-US" baseline="30000" dirty="0">
                <a:solidFill>
                  <a:srgbClr val="FFFF00"/>
                </a:solidFill>
                <a:sym typeface="Wingdings" panose="05000000000000000000" pitchFamily="2" charset="2"/>
              </a:rPr>
              <a:t>-</a:t>
            </a:r>
            <a:endParaRPr lang="en-US" baseline="30000" dirty="0">
              <a:solidFill>
                <a:srgbClr val="FFFF00"/>
              </a:solidFill>
            </a:endParaRPr>
          </a:p>
        </p:txBody>
      </p:sp>
      <p:pic>
        <p:nvPicPr>
          <p:cNvPr id="5" name="Picture 4">
            <a:extLst>
              <a:ext uri="{FF2B5EF4-FFF2-40B4-BE49-F238E27FC236}">
                <a16:creationId xmlns:a16="http://schemas.microsoft.com/office/drawing/2014/main" id="{2166328C-2888-1646-ADA2-D91C8C85E337}"/>
              </a:ext>
            </a:extLst>
          </p:cNvPr>
          <p:cNvPicPr>
            <a:picLocks noChangeAspect="1"/>
          </p:cNvPicPr>
          <p:nvPr/>
        </p:nvPicPr>
        <p:blipFill>
          <a:blip r:embed="rId2"/>
          <a:stretch>
            <a:fillRect/>
          </a:stretch>
        </p:blipFill>
        <p:spPr>
          <a:xfrm>
            <a:off x="3681063" y="2988889"/>
            <a:ext cx="3843687" cy="1559439"/>
          </a:xfrm>
          <a:prstGeom prst="rect">
            <a:avLst/>
          </a:prstGeom>
        </p:spPr>
      </p:pic>
      <p:pic>
        <p:nvPicPr>
          <p:cNvPr id="7" name="Picture 6">
            <a:extLst>
              <a:ext uri="{FF2B5EF4-FFF2-40B4-BE49-F238E27FC236}">
                <a16:creationId xmlns:a16="http://schemas.microsoft.com/office/drawing/2014/main" id="{58D02732-F8E4-559E-3ACC-38A70E9C17EF}"/>
              </a:ext>
            </a:extLst>
          </p:cNvPr>
          <p:cNvPicPr>
            <a:picLocks noChangeAspect="1"/>
          </p:cNvPicPr>
          <p:nvPr/>
        </p:nvPicPr>
        <p:blipFill>
          <a:blip r:embed="rId3"/>
          <a:stretch>
            <a:fillRect/>
          </a:stretch>
        </p:blipFill>
        <p:spPr>
          <a:xfrm>
            <a:off x="3433413" y="5113698"/>
            <a:ext cx="4596515" cy="1581132"/>
          </a:xfrm>
          <a:prstGeom prst="rect">
            <a:avLst/>
          </a:prstGeom>
        </p:spPr>
      </p:pic>
      <p:sp>
        <p:nvSpPr>
          <p:cNvPr id="4" name="Slide Number Placeholder 3">
            <a:extLst>
              <a:ext uri="{FF2B5EF4-FFF2-40B4-BE49-F238E27FC236}">
                <a16:creationId xmlns:a16="http://schemas.microsoft.com/office/drawing/2014/main" id="{75653E65-C211-F450-6A3D-D8402DD93892}"/>
              </a:ext>
            </a:extLst>
          </p:cNvPr>
          <p:cNvSpPr>
            <a:spLocks noGrp="1"/>
          </p:cNvSpPr>
          <p:nvPr>
            <p:ph type="sldNum" sz="quarter" idx="11"/>
          </p:nvPr>
        </p:nvSpPr>
        <p:spPr/>
        <p:txBody>
          <a:bodyPr/>
          <a:lstStyle/>
          <a:p>
            <a:fld id="{450AD36E-3ACA-4EBB-9678-E39944C078A2}" type="slidenum">
              <a:rPr lang="en-US" smtClean="0"/>
              <a:t>28</a:t>
            </a:fld>
            <a:endParaRPr lang="en-US" dirty="0"/>
          </a:p>
        </p:txBody>
      </p:sp>
    </p:spTree>
    <p:extLst>
      <p:ext uri="{BB962C8B-B14F-4D97-AF65-F5344CB8AC3E}">
        <p14:creationId xmlns:p14="http://schemas.microsoft.com/office/powerpoint/2010/main" val="4263138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B71DA-9CF0-817A-55B5-649542307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E309F-7C69-C1E5-6216-C32BE4BD30F9}"/>
              </a:ext>
            </a:extLst>
          </p:cNvPr>
          <p:cNvSpPr>
            <a:spLocks noGrp="1"/>
          </p:cNvSpPr>
          <p:nvPr>
            <p:ph type="title"/>
          </p:nvPr>
        </p:nvSpPr>
        <p:spPr>
          <a:xfrm>
            <a:off x="349955" y="209597"/>
            <a:ext cx="8421512" cy="830997"/>
          </a:xfrm>
        </p:spPr>
        <p:txBody>
          <a:bodyPr/>
          <a:lstStyle/>
          <a:p>
            <a:r>
              <a:rPr lang="en-US" dirty="0"/>
              <a:t>Isotopes </a:t>
            </a:r>
          </a:p>
        </p:txBody>
      </p:sp>
      <p:sp>
        <p:nvSpPr>
          <p:cNvPr id="3" name="Content Placeholder 2">
            <a:extLst>
              <a:ext uri="{FF2B5EF4-FFF2-40B4-BE49-F238E27FC236}">
                <a16:creationId xmlns:a16="http://schemas.microsoft.com/office/drawing/2014/main" id="{D74C7E24-8960-2EB1-3054-03EA1869C998}"/>
              </a:ext>
            </a:extLst>
          </p:cNvPr>
          <p:cNvSpPr>
            <a:spLocks noGrp="1"/>
          </p:cNvSpPr>
          <p:nvPr>
            <p:ph idx="4294967295"/>
          </p:nvPr>
        </p:nvSpPr>
        <p:spPr>
          <a:xfrm>
            <a:off x="372533" y="1332090"/>
            <a:ext cx="8387645" cy="5215465"/>
          </a:xfrm>
        </p:spPr>
        <p:txBody>
          <a:bodyPr/>
          <a:lstStyle/>
          <a:p>
            <a:r>
              <a:rPr lang="en-US">
                <a:solidFill>
                  <a:srgbClr val="00FF00"/>
                </a:solidFill>
              </a:rPr>
              <a:t>Isotopes</a:t>
            </a:r>
            <a:r>
              <a:rPr lang="en-US"/>
              <a:t> are forms of an atom with the same </a:t>
            </a:r>
            <a:r>
              <a:rPr lang="en-US">
                <a:solidFill>
                  <a:schemeClr val="accent1">
                    <a:lumMod val="60000"/>
                    <a:lumOff val="40000"/>
                  </a:schemeClr>
                </a:solidFill>
              </a:rPr>
              <a:t>proton</a:t>
            </a:r>
            <a:r>
              <a:rPr lang="en-US"/>
              <a:t> number (</a:t>
            </a:r>
            <a:r>
              <a:rPr lang="en-US">
                <a:solidFill>
                  <a:srgbClr val="FFFF00"/>
                </a:solidFill>
              </a:rPr>
              <a:t>Z</a:t>
            </a:r>
            <a:r>
              <a:rPr lang="en-US"/>
              <a:t>) but different </a:t>
            </a:r>
            <a:r>
              <a:rPr lang="en-US">
                <a:solidFill>
                  <a:schemeClr val="accent1">
                    <a:lumMod val="60000"/>
                    <a:lumOff val="40000"/>
                  </a:schemeClr>
                </a:solidFill>
              </a:rPr>
              <a:t>mass number </a:t>
            </a:r>
            <a:r>
              <a:rPr lang="en-US"/>
              <a:t>(</a:t>
            </a:r>
            <a:r>
              <a:rPr lang="en-US">
                <a:solidFill>
                  <a:srgbClr val="FFFF00"/>
                </a:solidFill>
              </a:rPr>
              <a:t>A</a:t>
            </a:r>
            <a:r>
              <a:rPr lang="en-US"/>
              <a:t>)</a:t>
            </a:r>
          </a:p>
          <a:p>
            <a:r>
              <a:rPr lang="en-US"/>
              <a:t>That is, they are forms of an element with different numbers of </a:t>
            </a:r>
            <a:r>
              <a:rPr lang="en-US" b="1">
                <a:solidFill>
                  <a:schemeClr val="accent1">
                    <a:lumMod val="60000"/>
                    <a:lumOff val="40000"/>
                  </a:schemeClr>
                </a:solidFill>
              </a:rPr>
              <a:t>neutrons</a:t>
            </a:r>
            <a:r>
              <a:rPr lang="en-US"/>
              <a:t> in the atom</a:t>
            </a:r>
            <a:endParaRPr lang="en-US" dirty="0"/>
          </a:p>
        </p:txBody>
      </p:sp>
      <p:pic>
        <p:nvPicPr>
          <p:cNvPr id="5" name="Picture 4">
            <a:extLst>
              <a:ext uri="{FF2B5EF4-FFF2-40B4-BE49-F238E27FC236}">
                <a16:creationId xmlns:a16="http://schemas.microsoft.com/office/drawing/2014/main" id="{20A7A8FA-3A71-8947-8E2D-888F45B89C7A}"/>
              </a:ext>
            </a:extLst>
          </p:cNvPr>
          <p:cNvPicPr>
            <a:picLocks noChangeAspect="1"/>
          </p:cNvPicPr>
          <p:nvPr/>
        </p:nvPicPr>
        <p:blipFill>
          <a:blip r:embed="rId2"/>
          <a:stretch>
            <a:fillRect/>
          </a:stretch>
        </p:blipFill>
        <p:spPr>
          <a:xfrm>
            <a:off x="1698724" y="3280104"/>
            <a:ext cx="6287377" cy="2991267"/>
          </a:xfrm>
          <a:prstGeom prst="rect">
            <a:avLst/>
          </a:prstGeom>
        </p:spPr>
      </p:pic>
      <p:sp>
        <p:nvSpPr>
          <p:cNvPr id="4" name="Slide Number Placeholder 3">
            <a:extLst>
              <a:ext uri="{FF2B5EF4-FFF2-40B4-BE49-F238E27FC236}">
                <a16:creationId xmlns:a16="http://schemas.microsoft.com/office/drawing/2014/main" id="{B56B0E64-64A4-4FE6-EE6D-531BA157ED6C}"/>
              </a:ext>
            </a:extLst>
          </p:cNvPr>
          <p:cNvSpPr>
            <a:spLocks noGrp="1"/>
          </p:cNvSpPr>
          <p:nvPr>
            <p:ph type="sldNum" sz="quarter" idx="11"/>
          </p:nvPr>
        </p:nvSpPr>
        <p:spPr/>
        <p:txBody>
          <a:bodyPr/>
          <a:lstStyle/>
          <a:p>
            <a:fld id="{450AD36E-3ACA-4EBB-9678-E39944C078A2}" type="slidenum">
              <a:rPr lang="en-US" smtClean="0"/>
              <a:t>29</a:t>
            </a:fld>
            <a:endParaRPr lang="en-US" dirty="0"/>
          </a:p>
        </p:txBody>
      </p:sp>
    </p:spTree>
    <p:extLst>
      <p:ext uri="{BB962C8B-B14F-4D97-AF65-F5344CB8AC3E}">
        <p14:creationId xmlns:p14="http://schemas.microsoft.com/office/powerpoint/2010/main" val="2402246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5F5-D9C4-58AB-5B44-C7698FD0CCCD}"/>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736B2AC6-7AD8-E98B-CC7D-D3AFD9571FB3}"/>
              </a:ext>
            </a:extLst>
          </p:cNvPr>
          <p:cNvSpPr>
            <a:spLocks noGrp="1"/>
          </p:cNvSpPr>
          <p:nvPr>
            <p:ph idx="4294967295"/>
          </p:nvPr>
        </p:nvSpPr>
        <p:spPr>
          <a:xfrm>
            <a:off x="372533" y="1332090"/>
            <a:ext cx="5756214" cy="5215465"/>
          </a:xfrm>
        </p:spPr>
        <p:txBody>
          <a:bodyPr/>
          <a:lstStyle/>
          <a:p>
            <a:pPr marL="0" indent="0">
              <a:buNone/>
            </a:pPr>
            <a:r>
              <a:rPr lang="en-US" dirty="0"/>
              <a:t>Terms You Should Know</a:t>
            </a:r>
          </a:p>
          <a:p>
            <a:r>
              <a:rPr lang="en-US" i="1" dirty="0">
                <a:solidFill>
                  <a:schemeClr val="accent1">
                    <a:lumMod val="60000"/>
                    <a:lumOff val="40000"/>
                  </a:schemeClr>
                </a:solidFill>
              </a:rPr>
              <a:t>Observation</a:t>
            </a:r>
          </a:p>
          <a:p>
            <a:r>
              <a:rPr lang="en-US" i="1" dirty="0">
                <a:solidFill>
                  <a:schemeClr val="accent1">
                    <a:lumMod val="60000"/>
                    <a:lumOff val="40000"/>
                  </a:schemeClr>
                </a:solidFill>
              </a:rPr>
              <a:t>Hypothesis</a:t>
            </a:r>
          </a:p>
          <a:p>
            <a:r>
              <a:rPr lang="en-US" i="1" dirty="0">
                <a:solidFill>
                  <a:schemeClr val="accent1">
                    <a:lumMod val="60000"/>
                    <a:lumOff val="40000"/>
                  </a:schemeClr>
                </a:solidFill>
              </a:rPr>
              <a:t>Experiment</a:t>
            </a:r>
          </a:p>
          <a:p>
            <a:r>
              <a:rPr lang="en-US" i="1" dirty="0">
                <a:solidFill>
                  <a:schemeClr val="accent1">
                    <a:lumMod val="60000"/>
                    <a:lumOff val="40000"/>
                  </a:schemeClr>
                </a:solidFill>
              </a:rPr>
              <a:t>Theory</a:t>
            </a:r>
            <a:r>
              <a:rPr lang="en-US" dirty="0"/>
              <a:t> (or model)</a:t>
            </a:r>
          </a:p>
          <a:p>
            <a:r>
              <a:rPr lang="en-US" i="1" dirty="0">
                <a:solidFill>
                  <a:schemeClr val="accent1">
                    <a:lumMod val="60000"/>
                    <a:lumOff val="40000"/>
                  </a:schemeClr>
                </a:solidFill>
              </a:rPr>
              <a:t>Law</a:t>
            </a:r>
          </a:p>
        </p:txBody>
      </p:sp>
      <p:pic>
        <p:nvPicPr>
          <p:cNvPr id="5" name="Picture 4">
            <a:extLst>
              <a:ext uri="{FF2B5EF4-FFF2-40B4-BE49-F238E27FC236}">
                <a16:creationId xmlns:a16="http://schemas.microsoft.com/office/drawing/2014/main" id="{7C62466A-2BEB-39EC-C543-AFF1948CCAAE}"/>
              </a:ext>
            </a:extLst>
          </p:cNvPr>
          <p:cNvPicPr>
            <a:picLocks noChangeAspect="1"/>
          </p:cNvPicPr>
          <p:nvPr/>
        </p:nvPicPr>
        <p:blipFill>
          <a:blip r:embed="rId2"/>
          <a:stretch>
            <a:fillRect/>
          </a:stretch>
        </p:blipFill>
        <p:spPr>
          <a:xfrm>
            <a:off x="5365488" y="1332090"/>
            <a:ext cx="3600424" cy="4879819"/>
          </a:xfrm>
          <a:prstGeom prst="rect">
            <a:avLst/>
          </a:prstGeom>
        </p:spPr>
      </p:pic>
      <p:sp>
        <p:nvSpPr>
          <p:cNvPr id="4" name="Slide Number Placeholder 3">
            <a:extLst>
              <a:ext uri="{FF2B5EF4-FFF2-40B4-BE49-F238E27FC236}">
                <a16:creationId xmlns:a16="http://schemas.microsoft.com/office/drawing/2014/main" id="{73C54B3D-B666-6CBF-2259-3750861AAE52}"/>
              </a:ext>
            </a:extLst>
          </p:cNvPr>
          <p:cNvSpPr>
            <a:spLocks noGrp="1"/>
          </p:cNvSpPr>
          <p:nvPr>
            <p:ph type="sldNum" sz="quarter" idx="11"/>
          </p:nvPr>
        </p:nvSpPr>
        <p:spPr/>
        <p:txBody>
          <a:bodyPr/>
          <a:lstStyle/>
          <a:p>
            <a:fld id="{450AD36E-3ACA-4EBB-9678-E39944C078A2}" type="slidenum">
              <a:rPr lang="en-US" smtClean="0"/>
              <a:t>3</a:t>
            </a:fld>
            <a:endParaRPr lang="en-US" dirty="0"/>
          </a:p>
        </p:txBody>
      </p:sp>
    </p:spTree>
    <p:extLst>
      <p:ext uri="{BB962C8B-B14F-4D97-AF65-F5344CB8AC3E}">
        <p14:creationId xmlns:p14="http://schemas.microsoft.com/office/powerpoint/2010/main" val="15013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C2BD-2AFF-64F8-B17E-6AE26DF0C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27D2-8B0C-19EB-3A2F-3D43EA186E64}"/>
              </a:ext>
            </a:extLst>
          </p:cNvPr>
          <p:cNvSpPr>
            <a:spLocks noGrp="1"/>
          </p:cNvSpPr>
          <p:nvPr>
            <p:ph type="title"/>
          </p:nvPr>
        </p:nvSpPr>
        <p:spPr>
          <a:xfrm>
            <a:off x="349955" y="209597"/>
            <a:ext cx="8421512" cy="830997"/>
          </a:xfrm>
        </p:spPr>
        <p:txBody>
          <a:bodyPr/>
          <a:lstStyle/>
          <a:p>
            <a:r>
              <a:rPr lang="en-US" dirty="0"/>
              <a:t>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0C33B-021E-D3E5-8B62-39AE312BCB5A}"/>
                  </a:ext>
                </a:extLst>
              </p:cNvPr>
              <p:cNvSpPr>
                <a:spLocks noGrp="1"/>
              </p:cNvSpPr>
              <p:nvPr>
                <p:ph idx="4294967295"/>
              </p:nvPr>
            </p:nvSpPr>
            <p:spPr>
              <a:xfrm>
                <a:off x="372533" y="1332090"/>
                <a:ext cx="8387645" cy="5215465"/>
              </a:xfrm>
            </p:spPr>
            <p:txBody>
              <a:bodyPr/>
              <a:lstStyle/>
              <a:p>
                <a:r>
                  <a:rPr lang="en-US" dirty="0"/>
                  <a:t>Lithium has only one atomic number (Z = 3)</a:t>
                </a:r>
              </a:p>
              <a:p>
                <a:pPr marL="576263" lvl="2" indent="0">
                  <a:buNone/>
                </a:pPr>
                <a:r>
                  <a:rPr lang="en-US" dirty="0"/>
                  <a:t>This is the number of protons an element’s atoms has</a:t>
                </a:r>
              </a:p>
              <a:p>
                <a:r>
                  <a:rPr lang="en-US" dirty="0"/>
                  <a:t>Lithium can have two mass numbers</a:t>
                </a:r>
              </a:p>
              <a:p>
                <a:pPr lvl="1"/>
                <a:r>
                  <a:rPr lang="en-US" dirty="0"/>
                  <a:t>3 neutrons: A = 6 ( = 3 protons + 3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smtClean="0">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i="1">
                              <a:solidFill>
                                <a:schemeClr val="accent1">
                                  <a:lumMod val="60000"/>
                                  <a:lumOff val="40000"/>
                                </a:schemeClr>
                              </a:solidFill>
                              <a:latin typeface="Cambria Math" panose="02040503050406030204" pitchFamily="18" charset="0"/>
                            </a:rPr>
                            <m:t>6</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lvl="1"/>
                <a:r>
                  <a:rPr lang="en-US" dirty="0"/>
                  <a:t>4 neutrons: A = 7 ( = 3 protons + 4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b="0" i="1" smtClean="0">
                              <a:solidFill>
                                <a:schemeClr val="accent1">
                                  <a:lumMod val="60000"/>
                                  <a:lumOff val="40000"/>
                                </a:schemeClr>
                              </a:solidFill>
                              <a:latin typeface="Cambria Math" panose="02040503050406030204" pitchFamily="18" charset="0"/>
                            </a:rPr>
                            <m:t>7</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marL="231775" lvl="1" indent="0">
                  <a:buNone/>
                </a:pPr>
                <a:endParaRPr lang="en-US" dirty="0"/>
              </a:p>
              <a:p>
                <a:pPr marL="0" indent="-4763">
                  <a:buNone/>
                </a:pPr>
                <a:r>
                  <a:rPr lang="en-US" dirty="0"/>
                  <a:t>Why not </a:t>
                </a:r>
                <a:r>
                  <a:rPr lang="en-US" dirty="0">
                    <a:solidFill>
                      <a:srgbClr val="00FF00"/>
                    </a:solidFill>
                  </a:rPr>
                  <a:t>Li</a:t>
                </a:r>
                <a:r>
                  <a:rPr lang="en-US" dirty="0"/>
                  <a:t> with 2 or 5 neutrons? Because we only report on what exists naturally</a:t>
                </a:r>
              </a:p>
              <a:p>
                <a:pPr lvl="1"/>
                <a:endParaRPr lang="en-US" dirty="0"/>
              </a:p>
            </p:txBody>
          </p:sp>
        </mc:Choice>
        <mc:Fallback xmlns="">
          <p:sp>
            <p:nvSpPr>
              <p:cNvPr id="3" name="Content Placeholder 2">
                <a:extLst>
                  <a:ext uri="{FF2B5EF4-FFF2-40B4-BE49-F238E27FC236}">
                    <a16:creationId xmlns:a16="http://schemas.microsoft.com/office/drawing/2014/main" id="{41C0C33B-021E-D3E5-8B62-39AE312BCB5A}"/>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81A5D0-2876-CA53-D623-4E07EA358AA4}"/>
              </a:ext>
            </a:extLst>
          </p:cNvPr>
          <p:cNvSpPr>
            <a:spLocks noGrp="1"/>
          </p:cNvSpPr>
          <p:nvPr>
            <p:ph type="sldNum" sz="quarter" idx="11"/>
          </p:nvPr>
        </p:nvSpPr>
        <p:spPr/>
        <p:txBody>
          <a:bodyPr/>
          <a:lstStyle/>
          <a:p>
            <a:fld id="{450AD36E-3ACA-4EBB-9678-E39944C078A2}" type="slidenum">
              <a:rPr lang="en-US" smtClean="0"/>
              <a:t>30</a:t>
            </a:fld>
            <a:endParaRPr lang="en-US" dirty="0"/>
          </a:p>
        </p:txBody>
      </p:sp>
    </p:spTree>
    <p:extLst>
      <p:ext uri="{BB962C8B-B14F-4D97-AF65-F5344CB8AC3E}">
        <p14:creationId xmlns:p14="http://schemas.microsoft.com/office/powerpoint/2010/main" val="2652951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FDED-B634-05C9-2A99-4AC879DA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A04BC-D453-20EB-0811-1B78ACCB7DDB}"/>
              </a:ext>
            </a:extLst>
          </p:cNvPr>
          <p:cNvSpPr>
            <a:spLocks noGrp="1"/>
          </p:cNvSpPr>
          <p:nvPr>
            <p:ph type="title"/>
          </p:nvPr>
        </p:nvSpPr>
        <p:spPr>
          <a:xfrm>
            <a:off x="349955" y="209597"/>
            <a:ext cx="8421512" cy="830997"/>
          </a:xfrm>
        </p:spPr>
        <p:txBody>
          <a:bodyPr/>
          <a:lstStyle/>
          <a:p>
            <a:r>
              <a:rPr lang="en-US" dirty="0"/>
              <a:t>Representing 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A75F9-79F4-AB3A-572A-6C6330A2C415}"/>
                  </a:ext>
                </a:extLst>
              </p:cNvPr>
              <p:cNvSpPr>
                <a:spLocks noGrp="1"/>
              </p:cNvSpPr>
              <p:nvPr>
                <p:ph idx="4294967295"/>
              </p:nvPr>
            </p:nvSpPr>
            <p:spPr>
              <a:xfrm>
                <a:off x="372533" y="1332090"/>
                <a:ext cx="8387645" cy="5215465"/>
              </a:xfrm>
            </p:spPr>
            <p:txBody>
              <a:bodyPr/>
              <a:lstStyle/>
              <a:p>
                <a:pPr marL="0" indent="0">
                  <a:buNone/>
                </a:pPr>
                <a:r>
                  <a:rPr lang="en-US" dirty="0"/>
                  <a:t>Isotopes can written in two ways</a:t>
                </a:r>
              </a:p>
              <a:p>
                <a:pPr marL="0" indent="0">
                  <a:buNone/>
                </a:pPr>
                <a:r>
                  <a:rPr lang="en-US" i="1" dirty="0">
                    <a:solidFill>
                      <a:srgbClr val="FFFF00"/>
                    </a:solidFill>
                  </a:rPr>
                  <a:t>Nuclear Symbol</a:t>
                </a:r>
              </a:p>
              <a:p>
                <a:pPr marL="0" indent="0" algn="ctr">
                  <a:buNone/>
                </a:pP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r>
                          <a:rPr lang="en-US" sz="3200" b="0" i="1" smtClean="0">
                            <a:solidFill>
                              <a:schemeClr val="accent1">
                                <a:lumMod val="60000"/>
                                <a:lumOff val="40000"/>
                              </a:schemeClr>
                            </a:solidFill>
                            <a:latin typeface="Cambria Math" panose="02040503050406030204" pitchFamily="18" charset="0"/>
                          </a:rPr>
                          <m:t>6</m:t>
                        </m:r>
                      </m:sub>
                      <m:sup>
                        <m:r>
                          <a:rPr lang="en-US" sz="3200" b="0" i="1" smtClean="0">
                            <a:solidFill>
                              <a:schemeClr val="accent1">
                                <a:lumMod val="60000"/>
                                <a:lumOff val="40000"/>
                              </a:schemeClr>
                            </a:solidFill>
                            <a:latin typeface="Cambria Math" panose="02040503050406030204" pitchFamily="18" charset="0"/>
                          </a:rPr>
                          <m:t>12</m:t>
                        </m:r>
                      </m:sup>
                      <m:e>
                        <m:r>
                          <m:rPr>
                            <m:nor/>
                          </m:rPr>
                          <a:rPr lang="en-US" sz="3200" b="0" i="0" smtClean="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sz="2000" dirty="0"/>
                  <a:t>But the atomic number subscript (Z) is unnecessary if the element symbol indicates it</a:t>
                </a:r>
              </a:p>
              <a:p>
                <a:pPr marL="0" indent="0" algn="ctr">
                  <a:buNone/>
                </a:pP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12</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dirty="0"/>
                  <a:t>Or as the “&lt;element-name&gt;-&lt;mass-number&gt;”</a:t>
                </a:r>
              </a:p>
              <a:p>
                <a:pPr marL="0" indent="0" algn="ctr">
                  <a:buNone/>
                </a:pPr>
                <a:r>
                  <a:rPr lang="en-US" dirty="0">
                    <a:solidFill>
                      <a:schemeClr val="accent1">
                        <a:lumMod val="60000"/>
                        <a:lumOff val="40000"/>
                      </a:schemeClr>
                    </a:solidFill>
                  </a:rPr>
                  <a:t>Carbon-12, Carbon-13, Carbon-14</a:t>
                </a:r>
              </a:p>
            </p:txBody>
          </p:sp>
        </mc:Choice>
        <mc:Fallback xmlns="">
          <p:sp>
            <p:nvSpPr>
              <p:cNvPr id="3" name="Content Placeholder 2">
                <a:extLst>
                  <a:ext uri="{FF2B5EF4-FFF2-40B4-BE49-F238E27FC236}">
                    <a16:creationId xmlns:a16="http://schemas.microsoft.com/office/drawing/2014/main" id="{A3FA75F9-79F4-AB3A-572A-6C6330A2C415}"/>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464574-CDA3-8647-41A3-E2E00EC82B1B}"/>
              </a:ext>
            </a:extLst>
          </p:cNvPr>
          <p:cNvSpPr>
            <a:spLocks noGrp="1"/>
          </p:cNvSpPr>
          <p:nvPr>
            <p:ph type="sldNum" sz="quarter" idx="11"/>
          </p:nvPr>
        </p:nvSpPr>
        <p:spPr/>
        <p:txBody>
          <a:bodyPr/>
          <a:lstStyle/>
          <a:p>
            <a:fld id="{450AD36E-3ACA-4EBB-9678-E39944C078A2}" type="slidenum">
              <a:rPr lang="en-US" smtClean="0"/>
              <a:t>31</a:t>
            </a:fld>
            <a:endParaRPr lang="en-US" dirty="0"/>
          </a:p>
        </p:txBody>
      </p:sp>
    </p:spTree>
    <p:extLst>
      <p:ext uri="{BB962C8B-B14F-4D97-AF65-F5344CB8AC3E}">
        <p14:creationId xmlns:p14="http://schemas.microsoft.com/office/powerpoint/2010/main" val="3079599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E69D-1E02-997E-0E56-A8662123B54F}"/>
              </a:ext>
            </a:extLst>
          </p:cNvPr>
          <p:cNvSpPr>
            <a:spLocks noGrp="1"/>
          </p:cNvSpPr>
          <p:nvPr>
            <p:ph type="title"/>
          </p:nvPr>
        </p:nvSpPr>
        <p:spPr/>
        <p:txBody>
          <a:bodyPr/>
          <a:lstStyle/>
          <a:p>
            <a:r>
              <a:rPr lang="en-US" dirty="0"/>
              <a:t>Isotope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336B2-48CE-3B61-E04D-D92DC3823F7F}"/>
                  </a:ext>
                </a:extLst>
              </p:cNvPr>
              <p:cNvSpPr>
                <a:spLocks noGrp="1"/>
              </p:cNvSpPr>
              <p:nvPr>
                <p:ph idx="4294967295"/>
              </p:nvPr>
            </p:nvSpPr>
            <p:spPr>
              <a:xfrm>
                <a:off x="372534" y="1332090"/>
                <a:ext cx="5059622" cy="5215465"/>
              </a:xfrm>
            </p:spPr>
            <p:txBody>
              <a:bodyPr/>
              <a:lstStyle/>
              <a:p>
                <a:r>
                  <a:rPr lang="en-US" sz="2200" dirty="0"/>
                  <a:t>The stability of the atomic nucleus (of elements) depends on a ratio of neutrons to protons</a:t>
                </a:r>
              </a:p>
              <a:p>
                <a:r>
                  <a:rPr lang="en-US" sz="2200" dirty="0"/>
                  <a:t>Carbon has two stable isotopes, </a:t>
                </a:r>
                <a:r>
                  <a:rPr lang="en-US" sz="2200" baseline="30000" dirty="0"/>
                  <a:t>12</a:t>
                </a:r>
                <a:r>
                  <a:rPr lang="en-US" sz="2200" dirty="0"/>
                  <a:t>C and </a:t>
                </a:r>
                <a:r>
                  <a:rPr lang="en-US" sz="2200" baseline="30000" dirty="0"/>
                  <a:t>13</a:t>
                </a:r>
                <a:r>
                  <a:rPr lang="en-US" sz="2200" dirty="0"/>
                  <a:t>C. But </a:t>
                </a:r>
                <a:r>
                  <a:rPr lang="en-US" sz="2200" baseline="30000" dirty="0"/>
                  <a:t>14</a:t>
                </a:r>
                <a:r>
                  <a:rPr lang="en-US" sz="2200" dirty="0"/>
                  <a:t>C is unstable and radioactive</a:t>
                </a:r>
              </a:p>
              <a:p>
                <a:r>
                  <a:rPr lang="en-US" sz="2200" dirty="0"/>
                  <a:t>The trend at right shows that nuclei will have more and more neutrons than protons in the nucleus as the Z gets larger!</a:t>
                </a:r>
              </a:p>
              <a:p>
                <a:pPr marL="0" indent="0">
                  <a:buNone/>
                </a:pPr>
                <a:r>
                  <a:rPr lang="en-US" sz="2200" dirty="0"/>
                  <a:t>That is </a:t>
                </a:r>
                <a14:m>
                  <m:oMath xmlns:m="http://schemas.openxmlformats.org/officeDocument/2006/math">
                    <m:f>
                      <m:fPr>
                        <m:ctrlPr>
                          <a:rPr lang="en-US" sz="2200" i="1" smtClean="0">
                            <a:solidFill>
                              <a:srgbClr val="00FF00"/>
                            </a:solidFill>
                            <a:latin typeface="Cambria Math" panose="02040503050406030204" pitchFamily="18" charset="0"/>
                          </a:rPr>
                        </m:ctrlPr>
                      </m:fPr>
                      <m:num>
                        <m:r>
                          <m:rPr>
                            <m:nor/>
                          </m:rPr>
                          <a:rPr lang="en-US" sz="2200" b="0" i="0" smtClean="0">
                            <a:solidFill>
                              <a:srgbClr val="00FF00"/>
                            </a:solidFill>
                            <a:latin typeface="Cambria Math" panose="02040503050406030204" pitchFamily="18" charset="0"/>
                          </a:rPr>
                          <m:t>neutrons</m:t>
                        </m:r>
                      </m:num>
                      <m:den>
                        <m:r>
                          <m:rPr>
                            <m:nor/>
                          </m:rPr>
                          <a:rPr lang="en-US" sz="2200" b="0" i="0" smtClean="0">
                            <a:solidFill>
                              <a:srgbClr val="00FF00"/>
                            </a:solidFill>
                            <a:latin typeface="Cambria Math" panose="02040503050406030204" pitchFamily="18" charset="0"/>
                          </a:rPr>
                          <m:t>protons</m:t>
                        </m:r>
                      </m:den>
                    </m:f>
                    <m:r>
                      <a:rPr lang="en-US" sz="2200" b="0" i="1" smtClean="0">
                        <a:solidFill>
                          <a:srgbClr val="00FF00"/>
                        </a:solidFill>
                        <a:latin typeface="Cambria Math" panose="02040503050406030204" pitchFamily="18" charset="0"/>
                      </a:rPr>
                      <m:t>&gt;1</m:t>
                    </m:r>
                  </m:oMath>
                </a14:m>
                <a:endParaRPr lang="en-US" sz="2200" dirty="0">
                  <a:solidFill>
                    <a:srgbClr val="00FF00"/>
                  </a:solidFill>
                </a:endParaRPr>
              </a:p>
              <a:p>
                <a:endParaRPr lang="en-US" sz="2200" dirty="0"/>
              </a:p>
            </p:txBody>
          </p:sp>
        </mc:Choice>
        <mc:Fallback xmlns="">
          <p:sp>
            <p:nvSpPr>
              <p:cNvPr id="3" name="Content Placeholder 2">
                <a:extLst>
                  <a:ext uri="{FF2B5EF4-FFF2-40B4-BE49-F238E27FC236}">
                    <a16:creationId xmlns:a16="http://schemas.microsoft.com/office/drawing/2014/main" id="{EA0336B2-48CE-3B61-E04D-D92DC3823F7F}"/>
                  </a:ext>
                </a:extLst>
              </p:cNvPr>
              <p:cNvSpPr>
                <a:spLocks noGrp="1" noRot="1" noChangeAspect="1" noMove="1" noResize="1" noEditPoints="1" noAdjustHandles="1" noChangeArrowheads="1" noChangeShapeType="1" noTextEdit="1"/>
              </p:cNvSpPr>
              <p:nvPr>
                <p:ph idx="4294967295"/>
              </p:nvPr>
            </p:nvSpPr>
            <p:spPr>
              <a:xfrm>
                <a:off x="372534" y="1332090"/>
                <a:ext cx="5059622" cy="5215465"/>
              </a:xfrm>
              <a:blipFill>
                <a:blip r:embed="rId2"/>
                <a:stretch>
                  <a:fillRect l="-1566" t="-819" r="-15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BA3D12-3B36-E0B4-CBC3-F0DCB9D40D9A}"/>
              </a:ext>
            </a:extLst>
          </p:cNvPr>
          <p:cNvPicPr>
            <a:picLocks noChangeAspect="1"/>
          </p:cNvPicPr>
          <p:nvPr/>
        </p:nvPicPr>
        <p:blipFill>
          <a:blip r:embed="rId3"/>
          <a:stretch>
            <a:fillRect/>
          </a:stretch>
        </p:blipFill>
        <p:spPr>
          <a:xfrm>
            <a:off x="5432156" y="1078548"/>
            <a:ext cx="3532370" cy="4897823"/>
          </a:xfrm>
          <a:prstGeom prst="rect">
            <a:avLst/>
          </a:prstGeom>
        </p:spPr>
      </p:pic>
      <p:sp>
        <p:nvSpPr>
          <p:cNvPr id="4" name="Slide Number Placeholder 3">
            <a:extLst>
              <a:ext uri="{FF2B5EF4-FFF2-40B4-BE49-F238E27FC236}">
                <a16:creationId xmlns:a16="http://schemas.microsoft.com/office/drawing/2014/main" id="{0F2FC5DF-AFE8-4744-AAD1-A75117009608}"/>
              </a:ext>
            </a:extLst>
          </p:cNvPr>
          <p:cNvSpPr>
            <a:spLocks noGrp="1"/>
          </p:cNvSpPr>
          <p:nvPr>
            <p:ph type="sldNum" sz="quarter" idx="11"/>
          </p:nvPr>
        </p:nvSpPr>
        <p:spPr/>
        <p:txBody>
          <a:bodyPr/>
          <a:lstStyle/>
          <a:p>
            <a:fld id="{450AD36E-3ACA-4EBB-9678-E39944C078A2}" type="slidenum">
              <a:rPr lang="en-US" smtClean="0"/>
              <a:t>32</a:t>
            </a:fld>
            <a:endParaRPr lang="en-US" dirty="0"/>
          </a:p>
        </p:txBody>
      </p:sp>
    </p:spTree>
    <p:extLst>
      <p:ext uri="{BB962C8B-B14F-4D97-AF65-F5344CB8AC3E}">
        <p14:creationId xmlns:p14="http://schemas.microsoft.com/office/powerpoint/2010/main" val="2195327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1A21-260D-08A9-0100-8FF7BB3BA9D0}"/>
              </a:ext>
            </a:extLst>
          </p:cNvPr>
          <p:cNvSpPr>
            <a:spLocks noGrp="1"/>
          </p:cNvSpPr>
          <p:nvPr>
            <p:ph type="title"/>
          </p:nvPr>
        </p:nvSpPr>
        <p:spPr/>
        <p:txBody>
          <a:bodyPr/>
          <a:lstStyle/>
          <a:p>
            <a:r>
              <a:rPr lang="en-US" dirty="0"/>
              <a:t>Atomic Mass (Atomic Weight)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08096-DCD6-278F-C473-AE387D4CC662}"/>
                  </a:ext>
                </a:extLst>
              </p:cNvPr>
              <p:cNvSpPr>
                <a:spLocks noGrp="1"/>
              </p:cNvSpPr>
              <p:nvPr>
                <p:ph idx="4294967295"/>
              </p:nvPr>
            </p:nvSpPr>
            <p:spPr>
              <a:xfrm>
                <a:off x="372533" y="1332090"/>
                <a:ext cx="8387645" cy="5215465"/>
              </a:xfrm>
            </p:spPr>
            <p:txBody>
              <a:bodyPr/>
              <a:lstStyle/>
              <a:p>
                <a:r>
                  <a:rPr lang="en-US" dirty="0"/>
                  <a:t>Book defines </a:t>
                </a:r>
                <a:r>
                  <a:rPr lang="en-US" dirty="0">
                    <a:solidFill>
                      <a:srgbClr val="00FF00"/>
                    </a:solidFill>
                  </a:rPr>
                  <a:t>atomic mass </a:t>
                </a:r>
                <a:r>
                  <a:rPr lang="en-US" dirty="0"/>
                  <a:t>as the “weighted average mass of atoms in a naturally occurring sample of the element”</a:t>
                </a:r>
              </a:p>
              <a:p>
                <a:r>
                  <a:rPr lang="en-US" dirty="0"/>
                  <a:t>Its </a:t>
                </a:r>
                <a:r>
                  <a:rPr lang="en-US" dirty="0">
                    <a:solidFill>
                      <a:srgbClr val="FFFF00"/>
                    </a:solidFill>
                  </a:rPr>
                  <a:t>units</a:t>
                </a:r>
                <a:r>
                  <a:rPr lang="en-US" dirty="0"/>
                  <a:t> are </a:t>
                </a:r>
                <a:r>
                  <a:rPr lang="en-US" dirty="0">
                    <a:solidFill>
                      <a:schemeClr val="accent1">
                        <a:lumMod val="60000"/>
                        <a:lumOff val="40000"/>
                      </a:schemeClr>
                    </a:solidFill>
                  </a:rPr>
                  <a:t>atomic mass units </a:t>
                </a:r>
                <a:r>
                  <a:rPr lang="en-US" dirty="0"/>
                  <a:t>(</a:t>
                </a:r>
                <a:r>
                  <a:rPr lang="en-US" dirty="0">
                    <a:solidFill>
                      <a:schemeClr val="accent1">
                        <a:lumMod val="60000"/>
                        <a:lumOff val="40000"/>
                      </a:schemeClr>
                    </a:solidFill>
                  </a:rPr>
                  <a:t>amu</a:t>
                </a:r>
                <a:r>
                  <a:rPr lang="en-US" dirty="0"/>
                  <a:t>)</a:t>
                </a:r>
              </a:p>
              <a:p>
                <a:r>
                  <a:rPr lang="en-US" dirty="0">
                    <a:solidFill>
                      <a:srgbClr val="00FF00"/>
                    </a:solidFill>
                  </a:rPr>
                  <a:t>Relative</a:t>
                </a:r>
                <a:r>
                  <a:rPr lang="en-US" dirty="0"/>
                  <a:t> </a:t>
                </a:r>
                <a:r>
                  <a:rPr lang="en-US" dirty="0">
                    <a:solidFill>
                      <a:srgbClr val="00FF00"/>
                    </a:solidFill>
                  </a:rPr>
                  <a:t>abundance</a:t>
                </a:r>
                <a:r>
                  <a:rPr lang="en-US" dirty="0"/>
                  <a:t>: </a:t>
                </a:r>
                <a:r>
                  <a:rPr lang="en-US" dirty="0">
                    <a:solidFill>
                      <a:srgbClr val="FFFF00"/>
                    </a:solidFill>
                  </a:rPr>
                  <a:t>fraction</a:t>
                </a:r>
                <a:r>
                  <a:rPr lang="en-US" dirty="0"/>
                  <a:t> of element which is a given </a:t>
                </a:r>
                <a:r>
                  <a:rPr lang="en-US" dirty="0">
                    <a:solidFill>
                      <a:srgbClr val="FFFF00"/>
                    </a:solidFill>
                  </a:rPr>
                  <a:t>isotope </a:t>
                </a:r>
                <a:r>
                  <a:rPr lang="en-US" sz="1800" dirty="0"/>
                  <a:t>(fraction might be as a percentage)</a:t>
                </a:r>
                <a:endParaRPr lang="en-US" dirty="0"/>
              </a:p>
              <a:p>
                <a:r>
                  <a:rPr lang="en-US" dirty="0"/>
                  <a:t>Note that all the relative abundances should add up to 1 (100%)</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smtClean="0">
                              <a:latin typeface="Cambria Math" panose="02040503050406030204" pitchFamily="18" charset="0"/>
                            </a:rPr>
                          </m:ctrlPr>
                        </m:naryPr>
                        <m:sub/>
                        <m:sup/>
                        <m:e>
                          <m:sSub>
                            <m:sSubPr>
                              <m:ctrlPr>
                                <a:rPr lang="en-US" sz="1800" i="1" smtClean="0">
                                  <a:latin typeface="Cambria Math" panose="02040503050406030204" pitchFamily="18" charset="0"/>
                                </a:rPr>
                              </m:ctrlPr>
                            </m:sSubPr>
                            <m:e>
                              <m:r>
                                <m:rPr>
                                  <m:nor/>
                                </m:rPr>
                                <a:rPr lang="en-US" sz="1800">
                                  <a:latin typeface="Cambria Math" panose="02040503050406030204" pitchFamily="18" charset="0"/>
                                </a:rPr>
                                <m:t>(</m:t>
                              </m:r>
                              <m:r>
                                <m:rPr>
                                  <m:nor/>
                                </m:rPr>
                                <a:rPr lang="en-US" sz="1800">
                                  <a:latin typeface="Cambria Math" panose="02040503050406030204" pitchFamily="18" charset="0"/>
                                </a:rPr>
                                <m:t>relative</m:t>
                              </m:r>
                              <m:r>
                                <m:rPr>
                                  <m:nor/>
                                </m:rPr>
                                <a:rPr lang="en-US" sz="1800">
                                  <a:latin typeface="Cambria Math" panose="02040503050406030204" pitchFamily="18" charset="0"/>
                                </a:rPr>
                                <m:t> </m:t>
                              </m:r>
                              <m:r>
                                <m:rPr>
                                  <m:nor/>
                                </m:rPr>
                                <a:rPr lang="en-US" sz="1800">
                                  <a:latin typeface="Cambria Math" panose="02040503050406030204" pitchFamily="18" charset="0"/>
                                </a:rPr>
                                <m:t>abundance</m:t>
                              </m:r>
                              <m:r>
                                <m:rPr>
                                  <m:nor/>
                                </m:rPr>
                                <a:rPr lang="en-US" sz="1800">
                                  <a:latin typeface="Cambria Math" panose="02040503050406030204" pitchFamily="18" charset="0"/>
                                </a:rPr>
                                <m:t> </m:t>
                              </m:r>
                              <m:r>
                                <m:rPr>
                                  <m:nor/>
                                </m:rPr>
                                <a:rPr lang="en-US" sz="1800">
                                  <a:latin typeface="Cambria Math" panose="02040503050406030204" pitchFamily="18" charset="0"/>
                                </a:rPr>
                                <m:t>of</m:t>
                              </m:r>
                              <m:r>
                                <m:rPr>
                                  <m:nor/>
                                </m:rPr>
                                <a:rPr lang="en-US" sz="1800">
                                  <a:latin typeface="Cambria Math" panose="02040503050406030204" pitchFamily="18" charset="0"/>
                                </a:rPr>
                                <m:t> </m:t>
                              </m:r>
                              <m:r>
                                <m:rPr>
                                  <m:nor/>
                                </m:rPr>
                                <a:rPr lang="en-US" sz="1800">
                                  <a:latin typeface="Cambria Math" panose="02040503050406030204" pitchFamily="18" charset="0"/>
                                </a:rPr>
                                <m:t>isotope</m:t>
                              </m:r>
                              <m:r>
                                <m:rPr>
                                  <m:nor/>
                                </m:rPr>
                                <a:rPr lang="en-US" sz="1800">
                                  <a:latin typeface="Cambria Math" panose="02040503050406030204" pitchFamily="18" charset="0"/>
                                </a:rPr>
                                <m:t>)</m:t>
                              </m:r>
                            </m:e>
                            <m:sub>
                              <m:r>
                                <a:rPr lang="en-US" sz="1800" b="0" i="1" smtClean="0">
                                  <a:latin typeface="Cambria Math" panose="02040503050406030204" pitchFamily="18" charset="0"/>
                                </a:rPr>
                                <m:t>𝑖</m:t>
                              </m:r>
                            </m:sub>
                          </m:sSub>
                          <m:r>
                            <m:rPr>
                              <m:nor/>
                            </m:rP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nor/>
                                </m:rPr>
                                <a:rPr lang="en-US" sz="1800">
                                  <a:latin typeface="Cambria Math" panose="02040503050406030204" pitchFamily="18" charset="0"/>
                                  <a:ea typeface="Cambria Math" panose="02040503050406030204" pitchFamily="18" charset="0"/>
                                </a:rPr>
                                <m:t>(</m:t>
                              </m:r>
                              <m:r>
                                <m:rPr>
                                  <m:nor/>
                                </m:rPr>
                                <a:rPr lang="en-US" sz="1800">
                                  <a:latin typeface="Cambria Math" panose="02040503050406030204" pitchFamily="18" charset="0"/>
                                </a:rPr>
                                <m:t>isotope</m:t>
                              </m:r>
                              <m:r>
                                <m:rPr>
                                  <m:nor/>
                                </m:rPr>
                                <a:rPr lang="en-US" sz="1800">
                                  <a:latin typeface="Cambria Math" panose="02040503050406030204" pitchFamily="18" charset="0"/>
                                </a:rPr>
                                <m:t> </m:t>
                              </m:r>
                              <m:r>
                                <m:rPr>
                                  <m:nor/>
                                </m:rPr>
                                <a:rPr lang="en-US" sz="1800">
                                  <a:latin typeface="Cambria Math" panose="02040503050406030204" pitchFamily="18" charset="0"/>
                                </a:rPr>
                                <m:t>mass</m:t>
                              </m:r>
                              <m:r>
                                <m:rPr>
                                  <m:nor/>
                                </m:rPr>
                                <a:rPr lang="en-US" sz="1800">
                                  <a:latin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𝑖</m:t>
                              </m:r>
                            </m:sub>
                          </m:sSub>
                        </m:e>
                      </m:nary>
                    </m:oMath>
                  </m:oMathPara>
                </a14:m>
                <a:endParaRPr lang="en-US" dirty="0"/>
              </a:p>
              <a:p>
                <a:pPr marL="0" indent="0">
                  <a:buNone/>
                </a:pPr>
                <a:r>
                  <a:rPr lang="en-US" sz="2000" dirty="0"/>
                  <a:t>What book calls “atomic mass” most properly call “atomic weight”. Atomic mass refers to an isotope’s actually mass (in amu)</a:t>
                </a:r>
              </a:p>
            </p:txBody>
          </p:sp>
        </mc:Choice>
        <mc:Fallback xmlns="">
          <p:sp>
            <p:nvSpPr>
              <p:cNvPr id="3" name="Content Placeholder 2">
                <a:extLst>
                  <a:ext uri="{FF2B5EF4-FFF2-40B4-BE49-F238E27FC236}">
                    <a16:creationId xmlns:a16="http://schemas.microsoft.com/office/drawing/2014/main" id="{1FD08096-DCD6-278F-C473-AE387D4CC662}"/>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r="-7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1DCD61-4C52-F289-68BD-BD2ED4FC73FB}"/>
              </a:ext>
            </a:extLst>
          </p:cNvPr>
          <p:cNvSpPr>
            <a:spLocks noGrp="1"/>
          </p:cNvSpPr>
          <p:nvPr>
            <p:ph type="sldNum" sz="quarter" idx="11"/>
          </p:nvPr>
        </p:nvSpPr>
        <p:spPr/>
        <p:txBody>
          <a:bodyPr/>
          <a:lstStyle/>
          <a:p>
            <a:fld id="{450AD36E-3ACA-4EBB-9678-E39944C078A2}" type="slidenum">
              <a:rPr lang="en-US" smtClean="0"/>
              <a:t>33</a:t>
            </a:fld>
            <a:endParaRPr lang="en-US" dirty="0"/>
          </a:p>
        </p:txBody>
      </p:sp>
    </p:spTree>
    <p:extLst>
      <p:ext uri="{BB962C8B-B14F-4D97-AF65-F5344CB8AC3E}">
        <p14:creationId xmlns:p14="http://schemas.microsoft.com/office/powerpoint/2010/main" val="4164889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EAE5-1096-557A-FDD8-2ED35AE8BDD8}"/>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DAA7B-0EBA-0943-AF21-801D56CAC88B}"/>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Hydrogen Atomic Weight Calculation</a:t>
                </a:r>
              </a:p>
              <a:p>
                <a:r>
                  <a:rPr lang="en-US" dirty="0"/>
                  <a:t>Protium (</a:t>
                </a:r>
                <a:r>
                  <a:rPr lang="en-US" baseline="30000" dirty="0"/>
                  <a:t>1</a:t>
                </a:r>
                <a:r>
                  <a:rPr lang="en-US" dirty="0"/>
                  <a:t>H)</a:t>
                </a:r>
              </a:p>
              <a:p>
                <a:pPr lvl="1"/>
                <a:r>
                  <a:rPr lang="en-US" dirty="0"/>
                  <a:t>Abundance: ~99.985%</a:t>
                </a:r>
              </a:p>
              <a:p>
                <a:pPr lvl="1"/>
                <a:r>
                  <a:rPr lang="en-US" dirty="0"/>
                  <a:t>Atomic Mass: 1.0078 amu</a:t>
                </a:r>
              </a:p>
              <a:p>
                <a:r>
                  <a:rPr lang="en-US" dirty="0"/>
                  <a:t>Deuterium (</a:t>
                </a:r>
                <a:r>
                  <a:rPr lang="en-US" baseline="30000" dirty="0"/>
                  <a:t>2</a:t>
                </a:r>
                <a:r>
                  <a:rPr lang="en-US" dirty="0"/>
                  <a:t>H or D)</a:t>
                </a:r>
              </a:p>
              <a:p>
                <a:pPr lvl="1"/>
                <a:r>
                  <a:rPr lang="en-US" dirty="0"/>
                  <a:t>Abundance: ~0.015%</a:t>
                </a:r>
              </a:p>
              <a:p>
                <a:pPr lvl="1"/>
                <a:r>
                  <a:rPr lang="en-US" dirty="0"/>
                  <a:t>Atomic Mass: 2.0141 amu</a:t>
                </a:r>
              </a:p>
              <a:p>
                <a:r>
                  <a:rPr lang="en-US" dirty="0"/>
                  <a:t>Tritium (</a:t>
                </a:r>
                <a:r>
                  <a:rPr lang="en-US" baseline="30000" dirty="0"/>
                  <a:t>3</a:t>
                </a:r>
                <a:r>
                  <a:rPr lang="en-US" dirty="0"/>
                  <a:t>H or T)</a:t>
                </a:r>
              </a:p>
              <a:p>
                <a:pPr lvl="1"/>
                <a:r>
                  <a:rPr lang="en-US" dirty="0"/>
                  <a:t>Abundance: trace</a:t>
                </a:r>
              </a:p>
              <a:p>
                <a:pPr lvl="1"/>
                <a:r>
                  <a:rPr lang="en-US" dirty="0"/>
                  <a:t>Atomic Mass: 3.0160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0.99985</m:t>
                      </m:r>
                      <m:r>
                        <a:rPr lang="en-US" sz="2800" b="0" i="1" smtClean="0">
                          <a:solidFill>
                            <a:srgbClr val="FFFF00"/>
                          </a:solidFill>
                          <a:latin typeface="Cambria Math" panose="02040503050406030204" pitchFamily="18" charset="0"/>
                          <a:ea typeface="Cambria Math" panose="02040503050406030204" pitchFamily="18" charset="0"/>
                        </a:rPr>
                        <m:t>×1.0078+0.0015 ×2.0141=1.0079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EA6DAA7B-0EBA-0943-AF21-801D56CAC88B}"/>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FDDBEA-2BFE-F9F9-87D8-C8646F54E401}"/>
              </a:ext>
            </a:extLst>
          </p:cNvPr>
          <p:cNvSpPr>
            <a:spLocks noGrp="1"/>
          </p:cNvSpPr>
          <p:nvPr>
            <p:ph type="sldNum" sz="quarter" idx="11"/>
          </p:nvPr>
        </p:nvSpPr>
        <p:spPr/>
        <p:txBody>
          <a:bodyPr/>
          <a:lstStyle/>
          <a:p>
            <a:fld id="{450AD36E-3ACA-4EBB-9678-E39944C078A2}" type="slidenum">
              <a:rPr lang="en-US" smtClean="0"/>
              <a:t>34</a:t>
            </a:fld>
            <a:endParaRPr lang="en-US" dirty="0"/>
          </a:p>
        </p:txBody>
      </p:sp>
    </p:spTree>
    <p:extLst>
      <p:ext uri="{BB962C8B-B14F-4D97-AF65-F5344CB8AC3E}">
        <p14:creationId xmlns:p14="http://schemas.microsoft.com/office/powerpoint/2010/main" val="1772554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555E-1B5E-4625-F9A4-AABA41949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59FA9-7D82-0461-FEC0-8CA10B3C3AB3}"/>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1B0A8-73D0-08D1-9DC2-B601F9BAF551}"/>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Carbon Atomic Weight Calculation</a:t>
                </a:r>
              </a:p>
              <a:p>
                <a:r>
                  <a:rPr lang="en-US" dirty="0"/>
                  <a:t>Carbon-12 (</a:t>
                </a:r>
                <a:r>
                  <a:rPr lang="en-US" baseline="30000" dirty="0"/>
                  <a:t>12</a:t>
                </a:r>
                <a:r>
                  <a:rPr lang="en-US" dirty="0"/>
                  <a:t>C)</a:t>
                </a:r>
              </a:p>
              <a:p>
                <a:pPr lvl="1"/>
                <a:r>
                  <a:rPr lang="en-US" dirty="0"/>
                  <a:t>Abundance: ~98.93%</a:t>
                </a:r>
              </a:p>
              <a:p>
                <a:pPr lvl="1"/>
                <a:r>
                  <a:rPr lang="en-US" dirty="0"/>
                  <a:t>Atomic Mass: 12.0000 amu</a:t>
                </a:r>
              </a:p>
              <a:p>
                <a:r>
                  <a:rPr lang="en-US" dirty="0"/>
                  <a:t>Carbon-13 (</a:t>
                </a:r>
                <a:r>
                  <a:rPr lang="en-US" baseline="30000" dirty="0"/>
                  <a:t>13</a:t>
                </a:r>
                <a:r>
                  <a:rPr lang="en-US" dirty="0"/>
                  <a:t>C)</a:t>
                </a:r>
              </a:p>
              <a:p>
                <a:pPr lvl="1"/>
                <a:r>
                  <a:rPr lang="en-US" dirty="0"/>
                  <a:t>Abundance: ~1.07%</a:t>
                </a:r>
              </a:p>
              <a:p>
                <a:pPr lvl="1"/>
                <a:r>
                  <a:rPr lang="en-US" dirty="0"/>
                  <a:t>Atomic Mass: 13.0034 amu</a:t>
                </a:r>
              </a:p>
              <a:p>
                <a:r>
                  <a:rPr lang="en-US" dirty="0"/>
                  <a:t>Carbon-14 (</a:t>
                </a:r>
                <a:r>
                  <a:rPr lang="en-US" baseline="30000" dirty="0"/>
                  <a:t>14</a:t>
                </a:r>
                <a:r>
                  <a:rPr lang="en-US" dirty="0"/>
                  <a:t>C)</a:t>
                </a:r>
              </a:p>
              <a:p>
                <a:pPr lvl="1"/>
                <a:r>
                  <a:rPr lang="en-US" dirty="0"/>
                  <a:t>Abundance: trace</a:t>
                </a:r>
              </a:p>
              <a:p>
                <a:pPr lvl="1"/>
                <a:r>
                  <a:rPr lang="en-US" dirty="0"/>
                  <a:t>Atomic Mass: 14.0032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600" b="0" i="1" smtClean="0">
                          <a:solidFill>
                            <a:srgbClr val="FFFF00"/>
                          </a:solidFill>
                          <a:latin typeface="Cambria Math" panose="02040503050406030204" pitchFamily="18" charset="0"/>
                        </a:rPr>
                        <m:t>0.9893</m:t>
                      </m:r>
                      <m:r>
                        <a:rPr lang="en-US" sz="2600" b="0" i="1" smtClean="0">
                          <a:solidFill>
                            <a:srgbClr val="FFFF00"/>
                          </a:solidFill>
                          <a:latin typeface="Cambria Math" panose="02040503050406030204" pitchFamily="18" charset="0"/>
                          <a:ea typeface="Cambria Math" panose="02040503050406030204" pitchFamily="18" charset="0"/>
                        </a:rPr>
                        <m:t>×12.0000+0.0107 ×13.0034=12.0107 </m:t>
                      </m:r>
                      <m:r>
                        <m:rPr>
                          <m:nor/>
                        </m:rPr>
                        <a:rPr lang="en-US" sz="2600" b="0" i="0" smtClean="0">
                          <a:solidFill>
                            <a:srgbClr val="FFFF00"/>
                          </a:solidFill>
                          <a:latin typeface="Cambria Math" panose="02040503050406030204" pitchFamily="18" charset="0"/>
                          <a:ea typeface="Cambria Math" panose="02040503050406030204" pitchFamily="18" charset="0"/>
                        </a:rPr>
                        <m:t>amu</m:t>
                      </m:r>
                      <m:r>
                        <a:rPr lang="en-US" sz="2600" b="0" i="1" smtClean="0">
                          <a:solidFill>
                            <a:srgbClr val="FFFF00"/>
                          </a:solidFill>
                          <a:latin typeface="Cambria Math" panose="02040503050406030204" pitchFamily="18" charset="0"/>
                          <a:ea typeface="Cambria Math" panose="02040503050406030204" pitchFamily="18" charset="0"/>
                        </a:rPr>
                        <m:t> </m:t>
                      </m:r>
                    </m:oMath>
                  </m:oMathPara>
                </a14:m>
                <a:endParaRPr lang="en-US" sz="26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2B71B0A8-73D0-08D1-9DC2-B601F9BAF551}"/>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A311B5-3349-C8E7-1D69-CA9970323BA1}"/>
              </a:ext>
            </a:extLst>
          </p:cNvPr>
          <p:cNvSpPr>
            <a:spLocks noGrp="1"/>
          </p:cNvSpPr>
          <p:nvPr>
            <p:ph type="sldNum" sz="quarter" idx="11"/>
          </p:nvPr>
        </p:nvSpPr>
        <p:spPr/>
        <p:txBody>
          <a:bodyPr/>
          <a:lstStyle/>
          <a:p>
            <a:fld id="{450AD36E-3ACA-4EBB-9678-E39944C078A2}" type="slidenum">
              <a:rPr lang="en-US" smtClean="0"/>
              <a:t>35</a:t>
            </a:fld>
            <a:endParaRPr lang="en-US" dirty="0"/>
          </a:p>
        </p:txBody>
      </p:sp>
    </p:spTree>
    <p:extLst>
      <p:ext uri="{BB962C8B-B14F-4D97-AF65-F5344CB8AC3E}">
        <p14:creationId xmlns:p14="http://schemas.microsoft.com/office/powerpoint/2010/main" val="2186774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694A-E158-FCF0-CF18-3DBDF79CD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9C81D-CE9D-830F-093C-BDF129D75E1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5924D-C186-0878-2C05-5F76B149889F}"/>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Boron Atomic Weight Calculation</a:t>
                </a:r>
              </a:p>
              <a:p>
                <a:r>
                  <a:rPr lang="en-US" dirty="0"/>
                  <a:t>Boron-10 (</a:t>
                </a:r>
                <a:r>
                  <a:rPr lang="en-US" baseline="30000" dirty="0"/>
                  <a:t>10</a:t>
                </a:r>
                <a:r>
                  <a:rPr lang="en-US" dirty="0"/>
                  <a:t>B)</a:t>
                </a:r>
              </a:p>
              <a:p>
                <a:pPr lvl="1"/>
                <a:r>
                  <a:rPr lang="en-US" dirty="0"/>
                  <a:t>Abundance: ~19.9%</a:t>
                </a:r>
              </a:p>
              <a:p>
                <a:pPr lvl="1"/>
                <a:r>
                  <a:rPr lang="en-US" dirty="0"/>
                  <a:t>Atomic Mass: 10.0129 amu</a:t>
                </a:r>
              </a:p>
              <a:p>
                <a:r>
                  <a:rPr lang="en-US" dirty="0"/>
                  <a:t>Boron-11 (</a:t>
                </a:r>
                <a:r>
                  <a:rPr lang="en-US" baseline="30000" dirty="0"/>
                  <a:t>11</a:t>
                </a:r>
                <a:r>
                  <a:rPr lang="en-US" dirty="0"/>
                  <a:t>B)</a:t>
                </a:r>
              </a:p>
              <a:p>
                <a:pPr lvl="1"/>
                <a:r>
                  <a:rPr lang="en-US" dirty="0"/>
                  <a:t>Abundance: ~80.1%</a:t>
                </a:r>
              </a:p>
              <a:p>
                <a:pPr lvl="1"/>
                <a:r>
                  <a:rPr lang="en-US" dirty="0"/>
                  <a:t>Atomic Mass: 11.0093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0.199</m:t>
                      </m:r>
                      <m:r>
                        <a:rPr lang="en-US" sz="2800" b="0" i="1" smtClean="0">
                          <a:solidFill>
                            <a:srgbClr val="FFFF00"/>
                          </a:solidFill>
                          <a:latin typeface="Cambria Math" panose="02040503050406030204" pitchFamily="18" charset="0"/>
                          <a:ea typeface="Cambria Math" panose="02040503050406030204" pitchFamily="18" charset="0"/>
                        </a:rPr>
                        <m:t>×10.0129+0.801 ×11.0093=10.811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C45924D-C186-0878-2C05-5F76B149889F}"/>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635C4C-0F5C-3304-A1C6-0E59B60B0D8E}"/>
              </a:ext>
            </a:extLst>
          </p:cNvPr>
          <p:cNvSpPr>
            <a:spLocks noGrp="1"/>
          </p:cNvSpPr>
          <p:nvPr>
            <p:ph type="sldNum" sz="quarter" idx="11"/>
          </p:nvPr>
        </p:nvSpPr>
        <p:spPr/>
        <p:txBody>
          <a:bodyPr/>
          <a:lstStyle/>
          <a:p>
            <a:fld id="{450AD36E-3ACA-4EBB-9678-E39944C078A2}" type="slidenum">
              <a:rPr lang="en-US" smtClean="0"/>
              <a:t>36</a:t>
            </a:fld>
            <a:endParaRPr lang="en-US" dirty="0"/>
          </a:p>
        </p:txBody>
      </p:sp>
    </p:spTree>
    <p:extLst>
      <p:ext uri="{BB962C8B-B14F-4D97-AF65-F5344CB8AC3E}">
        <p14:creationId xmlns:p14="http://schemas.microsoft.com/office/powerpoint/2010/main" val="13786670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3C5F-E5BD-3A70-64C3-99EE66FC5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952FC-EE64-6FB7-CA0D-06784FDBFC2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0E8162-A09E-86C4-2B56-6843B293E67A}"/>
                  </a:ext>
                </a:extLst>
              </p:cNvPr>
              <p:cNvSpPr>
                <a:spLocks noGrp="1"/>
              </p:cNvSpPr>
              <p:nvPr>
                <p:ph idx="4294967295"/>
              </p:nvPr>
            </p:nvSpPr>
            <p:spPr>
              <a:xfrm>
                <a:off x="372533" y="1370835"/>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Neon Atomic Weight Calculation</a:t>
                </a:r>
              </a:p>
              <a:p>
                <a:r>
                  <a:rPr lang="en-US" dirty="0"/>
                  <a:t>Neon-20 (</a:t>
                </a:r>
                <a:r>
                  <a:rPr lang="en-US" baseline="30000" dirty="0"/>
                  <a:t>20</a:t>
                </a:r>
                <a:r>
                  <a:rPr lang="en-US" dirty="0"/>
                  <a:t>Ne)</a:t>
                </a:r>
              </a:p>
              <a:p>
                <a:pPr lvl="1"/>
                <a:r>
                  <a:rPr lang="en-US" dirty="0"/>
                  <a:t>Abundance: ~90.48%</a:t>
                </a:r>
              </a:p>
              <a:p>
                <a:pPr lvl="1"/>
                <a:r>
                  <a:rPr lang="en-US" dirty="0"/>
                  <a:t>Atomic Mass: 19.9924 amu</a:t>
                </a:r>
              </a:p>
              <a:p>
                <a:r>
                  <a:rPr lang="en-US" dirty="0"/>
                  <a:t>Neon-21 (</a:t>
                </a:r>
                <a:r>
                  <a:rPr lang="en-US" baseline="30000" dirty="0"/>
                  <a:t>21</a:t>
                </a:r>
                <a:r>
                  <a:rPr lang="en-US" dirty="0"/>
                  <a:t>Ne)</a:t>
                </a:r>
              </a:p>
              <a:p>
                <a:pPr lvl="1"/>
                <a:r>
                  <a:rPr lang="en-US" dirty="0"/>
                  <a:t>Abundance: ~0.27%</a:t>
                </a:r>
              </a:p>
              <a:p>
                <a:pPr lvl="1"/>
                <a:r>
                  <a:rPr lang="en-US" dirty="0"/>
                  <a:t>Atomic Mass: 20.9938 amu</a:t>
                </a:r>
              </a:p>
              <a:p>
                <a:r>
                  <a:rPr lang="en-US" dirty="0"/>
                  <a:t>Neon-22 (</a:t>
                </a:r>
                <a:r>
                  <a:rPr lang="en-US" baseline="30000" dirty="0"/>
                  <a:t>22</a:t>
                </a:r>
                <a:r>
                  <a:rPr lang="en-US" dirty="0"/>
                  <a:t>Ne)</a:t>
                </a:r>
              </a:p>
              <a:p>
                <a:pPr lvl="1"/>
                <a:r>
                  <a:rPr lang="en-US" dirty="0"/>
                  <a:t>Abundance: ~9.25%</a:t>
                </a:r>
              </a:p>
              <a:p>
                <a:pPr lvl="1"/>
                <a:r>
                  <a:rPr lang="en-US" dirty="0"/>
                  <a:t>Atomic Mass: 21.9914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0.9048</m:t>
                      </m:r>
                      <m:r>
                        <a:rPr lang="en-US" sz="2800" b="0" i="1" smtClean="0">
                          <a:solidFill>
                            <a:srgbClr val="FFFF00"/>
                          </a:solidFill>
                          <a:latin typeface="Cambria Math" panose="02040503050406030204" pitchFamily="18" charset="0"/>
                          <a:ea typeface="Cambria Math" panose="02040503050406030204" pitchFamily="18" charset="0"/>
                        </a:rPr>
                        <m:t>×19.9924+0.0027 ×</m:t>
                      </m:r>
                      <m:r>
                        <a:rPr lang="en-US" sz="2800" i="1">
                          <a:solidFill>
                            <a:srgbClr val="FFFF00"/>
                          </a:solidFill>
                          <a:latin typeface="Cambria Math" panose="02040503050406030204" pitchFamily="18" charset="0"/>
                          <a:ea typeface="Cambria Math" panose="02040503050406030204" pitchFamily="18" charset="0"/>
                        </a:rPr>
                        <m:t>20.9938</m:t>
                      </m:r>
                      <m:r>
                        <a:rPr lang="en-US" sz="2800" b="0" i="1" smtClean="0">
                          <a:solidFill>
                            <a:srgbClr val="FFFF00"/>
                          </a:solidFill>
                          <a:latin typeface="Cambria Math" panose="02040503050406030204" pitchFamily="18" charset="0"/>
                          <a:ea typeface="Cambria Math" panose="02040503050406030204" pitchFamily="18" charset="0"/>
                        </a:rPr>
                        <m:t>+</m:t>
                      </m:r>
                    </m:oMath>
                    <m:oMath xmlns:m="http://schemas.openxmlformats.org/officeDocument/2006/math">
                      <m:r>
                        <a:rPr lang="en-US" sz="2800" i="1">
                          <a:solidFill>
                            <a:srgbClr val="FFFF00"/>
                          </a:solidFill>
                          <a:latin typeface="Cambria Math" panose="02040503050406030204" pitchFamily="18" charset="0"/>
                          <a:ea typeface="Cambria Math" panose="02040503050406030204" pitchFamily="18" charset="0"/>
                        </a:rPr>
                        <m:t>0.0925×</m:t>
                      </m:r>
                      <m:r>
                        <a:rPr lang="en-US" sz="2800" b="0" i="1" smtClean="0">
                          <a:solidFill>
                            <a:srgbClr val="FFFF00"/>
                          </a:solidFill>
                          <a:latin typeface="Cambria Math" panose="02040503050406030204" pitchFamily="18" charset="0"/>
                          <a:ea typeface="Cambria Math" panose="02040503050406030204" pitchFamily="18" charset="0"/>
                        </a:rPr>
                        <m:t>21.9914=20.180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20E8162-A09E-86C4-2B56-6843B293E67A}"/>
                  </a:ext>
                </a:extLst>
              </p:cNvPr>
              <p:cNvSpPr>
                <a:spLocks noGrp="1" noRot="1" noChangeAspect="1" noMove="1" noResize="1" noEditPoints="1" noAdjustHandles="1" noChangeArrowheads="1" noChangeShapeType="1" noTextEdit="1"/>
              </p:cNvSpPr>
              <p:nvPr>
                <p:ph idx="1"/>
              </p:nvPr>
            </p:nvSpPr>
            <p:spPr>
              <a:xfrm>
                <a:off x="372533" y="1370835"/>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95660F-3BA3-3DC5-16BE-58C502A5F77F}"/>
              </a:ext>
            </a:extLst>
          </p:cNvPr>
          <p:cNvSpPr>
            <a:spLocks noGrp="1"/>
          </p:cNvSpPr>
          <p:nvPr>
            <p:ph type="sldNum" sz="quarter" idx="11"/>
          </p:nvPr>
        </p:nvSpPr>
        <p:spPr/>
        <p:txBody>
          <a:bodyPr/>
          <a:lstStyle/>
          <a:p>
            <a:fld id="{450AD36E-3ACA-4EBB-9678-E39944C078A2}" type="slidenum">
              <a:rPr lang="en-US" smtClean="0"/>
              <a:t>37</a:t>
            </a:fld>
            <a:endParaRPr lang="en-US" dirty="0"/>
          </a:p>
        </p:txBody>
      </p:sp>
    </p:spTree>
    <p:extLst>
      <p:ext uri="{BB962C8B-B14F-4D97-AF65-F5344CB8AC3E}">
        <p14:creationId xmlns:p14="http://schemas.microsoft.com/office/powerpoint/2010/main" val="1692567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50CF-AEA7-9621-D20B-65B87DF3B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5034A-C539-CDBA-7FE6-96BCCCACA7D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75D4702-86B7-07ED-F995-876A5D57A207}"/>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Observations</a:t>
            </a:r>
          </a:p>
          <a:p>
            <a:r>
              <a:rPr lang="en-US"/>
              <a:t>Qualitative</a:t>
            </a:r>
          </a:p>
          <a:p>
            <a:pPr marL="236538" lvl="1" indent="0">
              <a:buNone/>
            </a:pPr>
            <a:r>
              <a:rPr lang="en-US" sz="1800">
                <a:solidFill>
                  <a:srgbClr val="FFFF99"/>
                </a:solidFill>
              </a:rPr>
              <a:t>properties or occurrences in ways that do not rely on numbers</a:t>
            </a:r>
          </a:p>
          <a:p>
            <a:pPr marL="522288" lvl="1" indent="-285750"/>
            <a:r>
              <a:rPr lang="en-US" sz="1600"/>
              <a:t>table salt is crystalline solid</a:t>
            </a:r>
          </a:p>
          <a:p>
            <a:pPr marL="522288" lvl="1" indent="-285750"/>
            <a:r>
              <a:rPr lang="en-US" sz="1600"/>
              <a:t>dilute nitric acid used to dissolve penny forms blue solution and brown gas</a:t>
            </a:r>
          </a:p>
          <a:p>
            <a:pPr marL="522288" lvl="1" indent="-285750"/>
            <a:r>
              <a:rPr lang="en-US" sz="1600"/>
              <a:t>air temperature is cooler in winter season</a:t>
            </a:r>
          </a:p>
          <a:p>
            <a:r>
              <a:rPr lang="en-US"/>
              <a:t>Quantitative</a:t>
            </a:r>
          </a:p>
          <a:p>
            <a:pPr marL="231775" lvl="1" indent="0">
              <a:buNone/>
            </a:pPr>
            <a:r>
              <a:rPr lang="en-US" sz="1800">
                <a:solidFill>
                  <a:srgbClr val="FFFF99"/>
                </a:solidFill>
              </a:rPr>
              <a:t>numerical </a:t>
            </a:r>
            <a:r>
              <a:rPr lang="en-US" sz="1800" u="sng">
                <a:solidFill>
                  <a:srgbClr val="FFFF99"/>
                </a:solidFill>
              </a:rPr>
              <a:t>measurements</a:t>
            </a:r>
            <a:r>
              <a:rPr lang="en-US" sz="1800">
                <a:solidFill>
                  <a:srgbClr val="FFFF99"/>
                </a:solidFill>
              </a:rPr>
              <a:t> (data has number with units!)</a:t>
            </a:r>
            <a:endParaRPr lang="en-US" sz="1800" u="sng">
              <a:solidFill>
                <a:srgbClr val="FFFF99"/>
              </a:solidFill>
            </a:endParaRPr>
          </a:p>
          <a:p>
            <a:pPr marL="522288" lvl="1" indent="-285750"/>
            <a:r>
              <a:rPr lang="en-US" sz="1600"/>
              <a:t>melting point of crystalline sulfur </a:t>
            </a:r>
            <a:r>
              <a:rPr lang="en-US" sz="1600">
                <a:sym typeface="Wingdings" panose="05000000000000000000" pitchFamily="2" charset="2"/>
              </a:rPr>
              <a:t> </a:t>
            </a:r>
            <a:r>
              <a:rPr lang="en-US" sz="1600">
                <a:solidFill>
                  <a:schemeClr val="accent1">
                    <a:lumMod val="60000"/>
                    <a:lumOff val="40000"/>
                  </a:schemeClr>
                </a:solidFill>
                <a:sym typeface="Wingdings" panose="05000000000000000000" pitchFamily="2" charset="2"/>
              </a:rPr>
              <a:t>115.21°C</a:t>
            </a:r>
            <a:endParaRPr lang="en-US" sz="1600">
              <a:solidFill>
                <a:schemeClr val="accent1">
                  <a:lumMod val="60000"/>
                  <a:lumOff val="40000"/>
                </a:schemeClr>
              </a:solidFill>
            </a:endParaRPr>
          </a:p>
          <a:p>
            <a:pPr marL="522288" lvl="1" indent="-285750"/>
            <a:r>
              <a:rPr lang="en-US" sz="1600">
                <a:solidFill>
                  <a:schemeClr val="accent1">
                    <a:lumMod val="60000"/>
                    <a:lumOff val="40000"/>
                  </a:schemeClr>
                </a:solidFill>
              </a:rPr>
              <a:t>35.9 g</a:t>
            </a:r>
            <a:r>
              <a:rPr lang="en-US" sz="1600"/>
              <a:t> </a:t>
            </a:r>
            <a:r>
              <a:rPr lang="en-US" sz="1600">
                <a:solidFill>
                  <a:srgbClr val="FFC000"/>
                </a:solidFill>
              </a:rPr>
              <a:t>sodium chloride </a:t>
            </a:r>
            <a:r>
              <a:rPr lang="en-US" sz="1600"/>
              <a:t>(</a:t>
            </a:r>
            <a:r>
              <a:rPr lang="en-US" sz="1600">
                <a:solidFill>
                  <a:srgbClr val="FFC000"/>
                </a:solidFill>
              </a:rPr>
              <a:t>NaCl</a:t>
            </a:r>
            <a:r>
              <a:rPr lang="en-US" sz="1600"/>
              <a:t>) will dissolve in </a:t>
            </a:r>
            <a:r>
              <a:rPr lang="en-US" sz="1600">
                <a:solidFill>
                  <a:schemeClr val="accent1">
                    <a:lumMod val="60000"/>
                    <a:lumOff val="40000"/>
                  </a:schemeClr>
                </a:solidFill>
              </a:rPr>
              <a:t>100 g</a:t>
            </a:r>
            <a:r>
              <a:rPr lang="en-US" sz="1600"/>
              <a:t> </a:t>
            </a:r>
            <a:r>
              <a:rPr lang="en-US" sz="1600">
                <a:solidFill>
                  <a:srgbClr val="FFC000"/>
                </a:solidFill>
              </a:rPr>
              <a:t>water</a:t>
            </a:r>
            <a:r>
              <a:rPr lang="en-US" sz="1600"/>
              <a:t> at </a:t>
            </a:r>
            <a:r>
              <a:rPr lang="en-US" sz="1600">
                <a:solidFill>
                  <a:schemeClr val="accent1">
                    <a:lumMod val="60000"/>
                    <a:lumOff val="40000"/>
                  </a:schemeClr>
                </a:solidFill>
              </a:rPr>
              <a:t>20 °C</a:t>
            </a:r>
          </a:p>
          <a:p>
            <a:pPr marL="522288" lvl="1" indent="-285750"/>
            <a:r>
              <a:rPr lang="en-US" sz="1600">
                <a:solidFill>
                  <a:srgbClr val="FFC000"/>
                </a:solidFill>
              </a:rPr>
              <a:t>Iridium</a:t>
            </a:r>
            <a:r>
              <a:rPr lang="en-US" sz="1600"/>
              <a:t> in sediments from 66 million years ago were </a:t>
            </a:r>
            <a:r>
              <a:rPr lang="en-US" sz="1600">
                <a:solidFill>
                  <a:schemeClr val="accent1">
                    <a:lumMod val="60000"/>
                    <a:lumOff val="40000"/>
                  </a:schemeClr>
                </a:solidFill>
              </a:rPr>
              <a:t>20-160</a:t>
            </a:r>
            <a:r>
              <a:rPr lang="en-US" sz="1600"/>
              <a:t> times higher than normal</a:t>
            </a:r>
            <a:endParaRPr lang="en-US" sz="16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C6F20656-C70D-D9C8-C84D-22A7FFB9BF9E}"/>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F818BB80-28C1-37A0-4997-EB6B9EB99C08}"/>
              </a:ext>
            </a:extLst>
          </p:cNvPr>
          <p:cNvSpPr>
            <a:spLocks noGrp="1"/>
          </p:cNvSpPr>
          <p:nvPr>
            <p:ph type="sldNum" sz="quarter" idx="11"/>
          </p:nvPr>
        </p:nvSpPr>
        <p:spPr/>
        <p:txBody>
          <a:bodyPr/>
          <a:lstStyle/>
          <a:p>
            <a:fld id="{450AD36E-3ACA-4EBB-9678-E39944C078A2}" type="slidenum">
              <a:rPr lang="en-US" smtClean="0"/>
              <a:t>4</a:t>
            </a:fld>
            <a:endParaRPr lang="en-US" dirty="0"/>
          </a:p>
        </p:txBody>
      </p:sp>
    </p:spTree>
    <p:extLst>
      <p:ext uri="{BB962C8B-B14F-4D97-AF65-F5344CB8AC3E}">
        <p14:creationId xmlns:p14="http://schemas.microsoft.com/office/powerpoint/2010/main" val="2614392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BE730-FFE2-6880-29DF-05630753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527-60C8-66A9-4331-CC476AA6C64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83A59F66-2337-6354-49FB-7DF2D04CE522}"/>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Hypothesis</a:t>
            </a:r>
          </a:p>
          <a:p>
            <a:r>
              <a:rPr lang="en-US" u="sng"/>
              <a:t>A tentative explanation</a:t>
            </a:r>
            <a:r>
              <a:rPr lang="en-US"/>
              <a:t> to account for (set of related) observations</a:t>
            </a:r>
          </a:p>
          <a:p>
            <a:r>
              <a:rPr lang="en-US" sz="2000"/>
              <a:t>Two hypotheses to account why sun rises in east and sets in the west</a:t>
            </a:r>
          </a:p>
          <a:p>
            <a:pPr marL="574675" lvl="1" indent="-342900">
              <a:buFont typeface="+mj-lt"/>
              <a:buAutoNum type="arabicPeriod"/>
            </a:pPr>
            <a:r>
              <a:rPr lang="en-US" sz="1800"/>
              <a:t>Sun revolves around the Earth</a:t>
            </a:r>
            <a:br>
              <a:rPr lang="en-US" sz="1800"/>
            </a:br>
            <a:r>
              <a:rPr lang="en-US" sz="1600" i="1"/>
              <a:t>geocentric hypothesis for observation</a:t>
            </a:r>
            <a:endParaRPr lang="en-US" sz="1800" i="1"/>
          </a:p>
          <a:p>
            <a:pPr marL="574675" lvl="1" indent="-342900">
              <a:buFont typeface="+mj-lt"/>
              <a:buAutoNum type="arabicPeriod"/>
            </a:pPr>
            <a:r>
              <a:rPr lang="en-US" sz="1800"/>
              <a:t>Earth rotates on an axis, exposing only one side to sun</a:t>
            </a:r>
            <a:br>
              <a:rPr lang="en-US" sz="1800"/>
            </a:br>
            <a:r>
              <a:rPr lang="en-US" sz="1600" i="1"/>
              <a:t>heliocentric hypothesis for observation</a:t>
            </a:r>
          </a:p>
          <a:p>
            <a:pPr marL="231775" lvl="1" indent="0">
              <a:buNone/>
            </a:pPr>
            <a:endParaRPr lang="en-US" sz="1600" i="1"/>
          </a:p>
          <a:p>
            <a:pPr marL="0" indent="-4763">
              <a:buNone/>
            </a:pPr>
            <a:r>
              <a:rPr lang="en-US" sz="2000"/>
              <a:t>Iridium levels observation brought </a:t>
            </a:r>
            <a:r>
              <a:rPr lang="en-US" sz="2000">
                <a:solidFill>
                  <a:srgbClr val="FFC000"/>
                </a:solidFill>
              </a:rPr>
              <a:t>hypothesis</a:t>
            </a:r>
            <a:r>
              <a:rPr lang="en-US" sz="2000"/>
              <a:t> that dinosaur extinction event by large extraterrestrial object hitting Earth</a:t>
            </a:r>
          </a:p>
          <a:p>
            <a:pPr marL="574675" lvl="1" indent="-342900">
              <a:buFont typeface="+mj-lt"/>
              <a:buAutoNum type="arabicPeriod"/>
            </a:pPr>
            <a:endParaRPr lang="en-US" sz="1600" dirty="0"/>
          </a:p>
        </p:txBody>
      </p:sp>
      <p:pic>
        <p:nvPicPr>
          <p:cNvPr id="5" name="Picture 4">
            <a:extLst>
              <a:ext uri="{FF2B5EF4-FFF2-40B4-BE49-F238E27FC236}">
                <a16:creationId xmlns:a16="http://schemas.microsoft.com/office/drawing/2014/main" id="{B4F73512-2DBE-2FA6-1EFC-5D0BEC0B32F8}"/>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C0E5C40B-1A00-3A83-D7A3-C4F5EE36344A}"/>
              </a:ext>
            </a:extLst>
          </p:cNvPr>
          <p:cNvSpPr>
            <a:spLocks noGrp="1"/>
          </p:cNvSpPr>
          <p:nvPr>
            <p:ph type="sldNum" sz="quarter" idx="11"/>
          </p:nvPr>
        </p:nvSpPr>
        <p:spPr/>
        <p:txBody>
          <a:bodyPr/>
          <a:lstStyle/>
          <a:p>
            <a:fld id="{450AD36E-3ACA-4EBB-9678-E39944C078A2}" type="slidenum">
              <a:rPr lang="en-US" smtClean="0"/>
              <a:t>5</a:t>
            </a:fld>
            <a:endParaRPr lang="en-US" dirty="0"/>
          </a:p>
        </p:txBody>
      </p:sp>
    </p:spTree>
    <p:extLst>
      <p:ext uri="{BB962C8B-B14F-4D97-AF65-F5344CB8AC3E}">
        <p14:creationId xmlns:p14="http://schemas.microsoft.com/office/powerpoint/2010/main" val="14540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8821-5259-6BDB-B083-11E8A6612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7669C-BFF8-A3B0-3B43-63E89B55E04C}"/>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2E5F0EA1-3468-5C76-AB27-54F2A2FEA17C}"/>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Experiment</a:t>
            </a:r>
          </a:p>
          <a:p>
            <a:r>
              <a:rPr lang="en-US" sz="2000"/>
              <a:t>Systematic </a:t>
            </a:r>
            <a:r>
              <a:rPr lang="en-US" sz="2000">
                <a:solidFill>
                  <a:srgbClr val="FFC000"/>
                </a:solidFill>
              </a:rPr>
              <a:t>observations</a:t>
            </a:r>
            <a:r>
              <a:rPr lang="en-US" sz="2000"/>
              <a:t> or </a:t>
            </a:r>
            <a:r>
              <a:rPr lang="en-US" sz="2000">
                <a:solidFill>
                  <a:srgbClr val="FFC000"/>
                </a:solidFill>
              </a:rPr>
              <a:t>measurements</a:t>
            </a:r>
            <a:r>
              <a:rPr lang="en-US" sz="2000"/>
              <a:t>, preferably made under controlled conditions—that is, under conditions in which a </a:t>
            </a:r>
            <a:r>
              <a:rPr lang="en-US" sz="2000">
                <a:solidFill>
                  <a:srgbClr val="FFFF00"/>
                </a:solidFill>
              </a:rPr>
              <a:t>single variable </a:t>
            </a:r>
            <a:r>
              <a:rPr lang="en-US" sz="2000"/>
              <a:t>changes </a:t>
            </a:r>
          </a:p>
          <a:p>
            <a:r>
              <a:rPr lang="en-US" sz="2000"/>
              <a:t>These are designed to test </a:t>
            </a:r>
            <a:r>
              <a:rPr lang="en-US" sz="2000">
                <a:solidFill>
                  <a:schemeClr val="accent1">
                    <a:lumMod val="60000"/>
                    <a:lumOff val="40000"/>
                  </a:schemeClr>
                </a:solidFill>
              </a:rPr>
              <a:t>validity</a:t>
            </a:r>
            <a:r>
              <a:rPr lang="en-US" sz="2000"/>
              <a:t> of a </a:t>
            </a:r>
            <a:r>
              <a:rPr lang="en-US" sz="2000">
                <a:solidFill>
                  <a:srgbClr val="FFC000"/>
                </a:solidFill>
              </a:rPr>
              <a:t>hypothesis</a:t>
            </a:r>
            <a:r>
              <a:rPr lang="en-US" sz="2000"/>
              <a:t> (more experiments test additional hypotheses)</a:t>
            </a:r>
          </a:p>
          <a:p>
            <a:r>
              <a:rPr lang="en-US" sz="2000"/>
              <a:t>Experimental results should show if hypothesis is correct or sound or needing to be modified or revised</a:t>
            </a:r>
          </a:p>
          <a:p>
            <a:pPr marL="0" indent="0">
              <a:buNone/>
            </a:pPr>
            <a:r>
              <a:rPr lang="en-US" sz="1600"/>
              <a:t>A wrong hypothesis does not mean there are problems with scientific method or with “doing science”. It means an educated guess was made, was not true in whole or in part, and a new guess is needed </a:t>
            </a:r>
            <a:endParaRPr lang="en-US" sz="1600" dirty="0"/>
          </a:p>
        </p:txBody>
      </p:sp>
      <p:pic>
        <p:nvPicPr>
          <p:cNvPr id="5" name="Picture 4">
            <a:extLst>
              <a:ext uri="{FF2B5EF4-FFF2-40B4-BE49-F238E27FC236}">
                <a16:creationId xmlns:a16="http://schemas.microsoft.com/office/drawing/2014/main" id="{116E08E6-F31E-7289-7209-9130F47AAF95}"/>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BE9452DF-73D2-3BBD-4EE8-8DF569E295B2}"/>
              </a:ext>
            </a:extLst>
          </p:cNvPr>
          <p:cNvSpPr>
            <a:spLocks noGrp="1"/>
          </p:cNvSpPr>
          <p:nvPr>
            <p:ph type="sldNum" sz="quarter" idx="11"/>
          </p:nvPr>
        </p:nvSpPr>
        <p:spPr/>
        <p:txBody>
          <a:bodyPr/>
          <a:lstStyle/>
          <a:p>
            <a:fld id="{450AD36E-3ACA-4EBB-9678-E39944C078A2}" type="slidenum">
              <a:rPr lang="en-US" smtClean="0"/>
              <a:t>6</a:t>
            </a:fld>
            <a:endParaRPr lang="en-US" dirty="0"/>
          </a:p>
        </p:txBody>
      </p:sp>
    </p:spTree>
    <p:extLst>
      <p:ext uri="{BB962C8B-B14F-4D97-AF65-F5344CB8AC3E}">
        <p14:creationId xmlns:p14="http://schemas.microsoft.com/office/powerpoint/2010/main" val="34568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5938-C6DC-B559-C74E-9D9048D87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C70A4-EE18-3772-370B-4C641866D41A}"/>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45827FC-927A-8FF3-002F-FF11BADBFF65}"/>
              </a:ext>
            </a:extLst>
          </p:cNvPr>
          <p:cNvSpPr>
            <a:spLocks noGrp="1"/>
          </p:cNvSpPr>
          <p:nvPr>
            <p:ph idx="4294967295"/>
          </p:nvPr>
        </p:nvSpPr>
        <p:spPr>
          <a:xfrm>
            <a:off x="372533" y="1332090"/>
            <a:ext cx="5756214" cy="5215465"/>
          </a:xfrm>
        </p:spPr>
        <p:txBody>
          <a:bodyPr/>
          <a:lstStyle/>
          <a:p>
            <a:pPr marL="0" indent="0">
              <a:buNone/>
            </a:pPr>
            <a:r>
              <a:rPr lang="en-US" b="1" i="1">
                <a:solidFill>
                  <a:srgbClr val="FFFFCC"/>
                </a:solidFill>
              </a:rPr>
              <a:t>n</a:t>
            </a:r>
            <a:r>
              <a:rPr lang="en-US" b="1">
                <a:solidFill>
                  <a:srgbClr val="FFFFCC"/>
                </a:solidFill>
              </a:rPr>
              <a:t> = 3, not </a:t>
            </a:r>
            <a:r>
              <a:rPr lang="en-US" b="1" i="1">
                <a:solidFill>
                  <a:srgbClr val="FFFFCC"/>
                </a:solidFill>
              </a:rPr>
              <a:t>n</a:t>
            </a:r>
            <a:r>
              <a:rPr lang="en-US" b="1">
                <a:solidFill>
                  <a:srgbClr val="FFFFCC"/>
                </a:solidFill>
              </a:rPr>
              <a:t> = 1</a:t>
            </a:r>
          </a:p>
          <a:p>
            <a:pPr marL="0" indent="0">
              <a:buNone/>
            </a:pPr>
            <a:r>
              <a:rPr lang="en-US"/>
              <a:t>Experimental results should be reproducible, that is repeated experiments </a:t>
            </a:r>
          </a:p>
          <a:p>
            <a:pPr marL="0" indent="0">
              <a:buNone/>
            </a:pPr>
            <a:endParaRPr lang="en-US"/>
          </a:p>
          <a:p>
            <a:pPr marL="236538" lvl="1" indent="0">
              <a:buNone/>
            </a:pPr>
            <a:r>
              <a:rPr lang="en-US" b="1" i="1">
                <a:solidFill>
                  <a:schemeClr val="accent1">
                    <a:lumMod val="60000"/>
                    <a:lumOff val="40000"/>
                  </a:schemeClr>
                </a:solidFill>
              </a:rPr>
              <a:t>n</a:t>
            </a:r>
            <a:r>
              <a:rPr lang="en-US"/>
              <a:t> refers to the number of times an experiment under identical conditions is to be done to get results which should be reproduced to prove the reliability, dependability, precision, accuracy of observations</a:t>
            </a:r>
          </a:p>
          <a:p>
            <a:pPr marL="236538" lvl="1" indent="0">
              <a:buNone/>
            </a:pPr>
            <a:r>
              <a:rPr lang="en-US" sz="1800"/>
              <a:t>It is generally accepted an experiment should be done 3 times (</a:t>
            </a:r>
            <a:r>
              <a:rPr lang="en-US" sz="1800" i="1"/>
              <a:t>n</a:t>
            </a:r>
            <a:r>
              <a:rPr lang="en-US" sz="1800"/>
              <a:t> = 3) to show results are reproducible. It is never acceptable to do an experiment only once (</a:t>
            </a:r>
            <a:r>
              <a:rPr lang="en-US" sz="1800" i="1"/>
              <a:t>n</a:t>
            </a:r>
            <a:r>
              <a:rPr lang="en-US" sz="1800"/>
              <a:t> = 1) </a:t>
            </a:r>
            <a:endParaRPr lang="en-US" sz="1800" dirty="0"/>
          </a:p>
        </p:txBody>
      </p:sp>
      <p:pic>
        <p:nvPicPr>
          <p:cNvPr id="5" name="Picture 4">
            <a:extLst>
              <a:ext uri="{FF2B5EF4-FFF2-40B4-BE49-F238E27FC236}">
                <a16:creationId xmlns:a16="http://schemas.microsoft.com/office/drawing/2014/main" id="{CB2FA62B-6F6D-302B-6CBD-95E3B8F4B6AF}"/>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97BE771A-AC5E-BBCD-067E-33ECBFE2DE27}"/>
              </a:ext>
            </a:extLst>
          </p:cNvPr>
          <p:cNvSpPr>
            <a:spLocks noGrp="1"/>
          </p:cNvSpPr>
          <p:nvPr>
            <p:ph type="sldNum" sz="quarter" idx="11"/>
          </p:nvPr>
        </p:nvSpPr>
        <p:spPr/>
        <p:txBody>
          <a:bodyPr/>
          <a:lstStyle/>
          <a:p>
            <a:fld id="{450AD36E-3ACA-4EBB-9678-E39944C078A2}" type="slidenum">
              <a:rPr lang="en-US" smtClean="0"/>
              <a:t>7</a:t>
            </a:fld>
            <a:endParaRPr lang="en-US" dirty="0"/>
          </a:p>
        </p:txBody>
      </p:sp>
    </p:spTree>
    <p:extLst>
      <p:ext uri="{BB962C8B-B14F-4D97-AF65-F5344CB8AC3E}">
        <p14:creationId xmlns:p14="http://schemas.microsoft.com/office/powerpoint/2010/main" val="27407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60EE-1824-35E8-77C9-28ACD126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9E0F1-62A7-656C-3DD1-33D9B96450A1}"/>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0C002678-7EBD-C6E2-9A69-B0F221A6B938}"/>
              </a:ext>
            </a:extLst>
          </p:cNvPr>
          <p:cNvSpPr>
            <a:spLocks noGrp="1"/>
          </p:cNvSpPr>
          <p:nvPr>
            <p:ph idx="4294967295"/>
          </p:nvPr>
        </p:nvSpPr>
        <p:spPr>
          <a:xfrm>
            <a:off x="372532" y="1332090"/>
            <a:ext cx="8340717" cy="708307"/>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Asteroid Theory and Dinosaur Extinction</a:t>
            </a:r>
          </a:p>
          <a:p>
            <a:pPr marL="0" indent="0">
              <a:buNone/>
            </a:pPr>
            <a:r>
              <a:rPr lang="en-US"/>
              <a:t>Development of a </a:t>
            </a:r>
            <a:r>
              <a:rPr lang="en-US">
                <a:solidFill>
                  <a:srgbClr val="00FF00"/>
                </a:solidFill>
              </a:rPr>
              <a:t>Theory</a:t>
            </a:r>
          </a:p>
          <a:p>
            <a:pPr marL="0" indent="0">
              <a:buNone/>
            </a:pPr>
            <a:r>
              <a:rPr lang="en-US">
                <a:solidFill>
                  <a:srgbClr val="FFFF00"/>
                </a:solidFill>
              </a:rPr>
              <a:t>Observation</a:t>
            </a:r>
            <a:r>
              <a:rPr lang="en-US"/>
              <a:t> </a:t>
            </a:r>
            <a:r>
              <a:rPr lang="en-US">
                <a:sym typeface="Wingdings" panose="05000000000000000000" pitchFamily="2" charset="2"/>
              </a:rPr>
              <a:t> </a:t>
            </a:r>
            <a:r>
              <a:rPr lang="en-US">
                <a:solidFill>
                  <a:srgbClr val="FFFF00"/>
                </a:solidFill>
                <a:sym typeface="Wingdings" panose="05000000000000000000" pitchFamily="2" charset="2"/>
              </a:rPr>
              <a:t>Hypothesis</a:t>
            </a:r>
            <a:r>
              <a:rPr lang="en-US">
                <a:sym typeface="Wingdings" panose="05000000000000000000" pitchFamily="2" charset="2"/>
              </a:rPr>
              <a:t>  </a:t>
            </a:r>
            <a:r>
              <a:rPr lang="en-US">
                <a:solidFill>
                  <a:srgbClr val="FFFF00"/>
                </a:solidFill>
                <a:sym typeface="Wingdings" panose="05000000000000000000" pitchFamily="2" charset="2"/>
              </a:rPr>
              <a:t>Experiment</a:t>
            </a:r>
            <a:endParaRPr lang="en-US">
              <a:sym typeface="Wingdings" panose="05000000000000000000" pitchFamily="2" charset="2"/>
            </a:endParaRPr>
          </a:p>
          <a:p>
            <a:pPr marL="0" indent="0">
              <a:buNone/>
            </a:pPr>
            <a:r>
              <a:rPr lang="en-US">
                <a:sym typeface="Wingdings" panose="05000000000000000000" pitchFamily="2" charset="2"/>
              </a:rPr>
              <a:t>repeated cycles</a:t>
            </a:r>
            <a:endParaRPr lang="en-US"/>
          </a:p>
          <a:p>
            <a:pPr marL="0" indent="0">
              <a:buNone/>
            </a:pPr>
            <a:endParaRPr lang="en-US" dirty="0"/>
          </a:p>
        </p:txBody>
      </p:sp>
      <p:pic>
        <p:nvPicPr>
          <p:cNvPr id="6" name="Picture 5">
            <a:extLst>
              <a:ext uri="{FF2B5EF4-FFF2-40B4-BE49-F238E27FC236}">
                <a16:creationId xmlns:a16="http://schemas.microsoft.com/office/drawing/2014/main" id="{36D595E5-AF39-3EB9-A172-6E80BC7789F7}"/>
              </a:ext>
            </a:extLst>
          </p:cNvPr>
          <p:cNvPicPr>
            <a:picLocks noChangeAspect="1"/>
          </p:cNvPicPr>
          <p:nvPr/>
        </p:nvPicPr>
        <p:blipFill>
          <a:blip r:embed="rId2"/>
          <a:stretch>
            <a:fillRect/>
          </a:stretch>
        </p:blipFill>
        <p:spPr>
          <a:xfrm>
            <a:off x="3793626" y="2792835"/>
            <a:ext cx="4856911" cy="3929809"/>
          </a:xfrm>
          <a:prstGeom prst="rect">
            <a:avLst/>
          </a:prstGeom>
        </p:spPr>
      </p:pic>
      <p:sp>
        <p:nvSpPr>
          <p:cNvPr id="4" name="Slide Number Placeholder 3">
            <a:extLst>
              <a:ext uri="{FF2B5EF4-FFF2-40B4-BE49-F238E27FC236}">
                <a16:creationId xmlns:a16="http://schemas.microsoft.com/office/drawing/2014/main" id="{40B2C75E-A3C1-3C09-22C0-7C325D784C98}"/>
              </a:ext>
            </a:extLst>
          </p:cNvPr>
          <p:cNvSpPr>
            <a:spLocks noGrp="1"/>
          </p:cNvSpPr>
          <p:nvPr>
            <p:ph type="sldNum" sz="quarter" idx="11"/>
          </p:nvPr>
        </p:nvSpPr>
        <p:spPr/>
        <p:txBody>
          <a:bodyPr/>
          <a:lstStyle/>
          <a:p>
            <a:fld id="{450AD36E-3ACA-4EBB-9678-E39944C078A2}" type="slidenum">
              <a:rPr lang="en-US" smtClean="0"/>
              <a:t>8</a:t>
            </a:fld>
            <a:endParaRPr lang="en-US" dirty="0"/>
          </a:p>
        </p:txBody>
      </p:sp>
    </p:spTree>
    <p:extLst>
      <p:ext uri="{BB962C8B-B14F-4D97-AF65-F5344CB8AC3E}">
        <p14:creationId xmlns:p14="http://schemas.microsoft.com/office/powerpoint/2010/main" val="260909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91ED-2D71-1A6D-F727-EB4947018088}"/>
              </a:ext>
            </a:extLst>
          </p:cNvPr>
          <p:cNvSpPr>
            <a:spLocks noGrp="1"/>
          </p:cNvSpPr>
          <p:nvPr>
            <p:ph type="title"/>
          </p:nvPr>
        </p:nvSpPr>
        <p:spPr/>
        <p:txBody>
          <a:bodyPr/>
          <a:lstStyle/>
          <a:p>
            <a:r>
              <a:rPr lang="en-US" dirty="0"/>
              <a:t>Atomic Theory</a:t>
            </a:r>
          </a:p>
        </p:txBody>
      </p:sp>
      <p:sp>
        <p:nvSpPr>
          <p:cNvPr id="3" name="Content Placeholder 2">
            <a:extLst>
              <a:ext uri="{FF2B5EF4-FFF2-40B4-BE49-F238E27FC236}">
                <a16:creationId xmlns:a16="http://schemas.microsoft.com/office/drawing/2014/main" id="{C0A2659B-98D3-1FE7-5A8C-2927CD12649B}"/>
              </a:ext>
            </a:extLst>
          </p:cNvPr>
          <p:cNvSpPr>
            <a:spLocks noGrp="1"/>
          </p:cNvSpPr>
          <p:nvPr>
            <p:ph idx="4294967295"/>
          </p:nvPr>
        </p:nvSpPr>
        <p:spPr>
          <a:xfrm>
            <a:off x="372533" y="1332090"/>
            <a:ext cx="8387645" cy="5215465"/>
          </a:xfrm>
        </p:spPr>
        <p:txBody>
          <a:bodyPr/>
          <a:lstStyle/>
          <a:p>
            <a:r>
              <a:rPr lang="en-US"/>
              <a:t>A couple of millennia* ago, Greek philosophers talked about matter as made of atoms</a:t>
            </a:r>
          </a:p>
          <a:p>
            <a:pPr marL="231775" lvl="1" indent="0">
              <a:buNone/>
            </a:pPr>
            <a:r>
              <a:rPr lang="en-US"/>
              <a:t>Tiny, indivisible, solid objects</a:t>
            </a:r>
          </a:p>
          <a:p>
            <a:r>
              <a:rPr lang="en-US"/>
              <a:t>But it was only a couple of centuries ago (1800s) that </a:t>
            </a:r>
            <a:r>
              <a:rPr lang="en-US">
                <a:solidFill>
                  <a:srgbClr val="FFFF00"/>
                </a:solidFill>
              </a:rPr>
              <a:t>experimental science</a:t>
            </a:r>
            <a:r>
              <a:rPr lang="en-US"/>
              <a:t> really propelled humanity forward</a:t>
            </a:r>
          </a:p>
          <a:p>
            <a:r>
              <a:rPr lang="en-US"/>
              <a:t>English chemist John Dalton </a:t>
            </a:r>
            <a:r>
              <a:rPr lang="en-US" sz="2000"/>
              <a:t>(researcher, professor)</a:t>
            </a:r>
          </a:p>
          <a:p>
            <a:pPr lvl="1"/>
            <a:r>
              <a:rPr lang="en-US"/>
              <a:t>Studied combustion: carbon reacting with oxygen</a:t>
            </a:r>
          </a:p>
          <a:p>
            <a:pPr marL="576263" lvl="2" indent="0">
              <a:buNone/>
            </a:pPr>
            <a:r>
              <a:rPr lang="en-US" i="1"/>
              <a:t>Elements were already known for millennia</a:t>
            </a:r>
          </a:p>
          <a:p>
            <a:pPr lvl="1"/>
            <a:r>
              <a:rPr lang="en-US"/>
              <a:t>Knew water had elements hydrogen and oxygen</a:t>
            </a:r>
          </a:p>
          <a:p>
            <a:pPr lvl="1"/>
            <a:r>
              <a:rPr lang="en-US"/>
              <a:t>Proposed a theory based on experimental results that “the known elements are actually composed of </a:t>
            </a:r>
            <a:r>
              <a:rPr lang="en-US">
                <a:solidFill>
                  <a:schemeClr val="accent1">
                    <a:lumMod val="60000"/>
                    <a:lumOff val="40000"/>
                  </a:schemeClr>
                </a:solidFill>
              </a:rPr>
              <a:t>atoms</a:t>
            </a:r>
            <a:r>
              <a:rPr lang="en-US"/>
              <a:t>”</a:t>
            </a:r>
          </a:p>
          <a:p>
            <a:pPr marL="0" indent="0">
              <a:buNone/>
            </a:pPr>
            <a:r>
              <a:rPr lang="en-US" sz="2000"/>
              <a:t>*Science is also about history, a history showing learning through trial-and-error &amp; progression of thought and knowledge</a:t>
            </a:r>
            <a:endParaRPr lang="en-US" sz="2000" dirty="0"/>
          </a:p>
        </p:txBody>
      </p:sp>
      <p:sp>
        <p:nvSpPr>
          <p:cNvPr id="4" name="Slide Number Placeholder 3">
            <a:extLst>
              <a:ext uri="{FF2B5EF4-FFF2-40B4-BE49-F238E27FC236}">
                <a16:creationId xmlns:a16="http://schemas.microsoft.com/office/drawing/2014/main" id="{8D764F4A-961B-D57E-096F-5D3F9A009471}"/>
              </a:ext>
            </a:extLst>
          </p:cNvPr>
          <p:cNvSpPr>
            <a:spLocks noGrp="1"/>
          </p:cNvSpPr>
          <p:nvPr>
            <p:ph type="sldNum" sz="quarter" idx="11"/>
          </p:nvPr>
        </p:nvSpPr>
        <p:spPr/>
        <p:txBody>
          <a:bodyPr/>
          <a:lstStyle/>
          <a:p>
            <a:fld id="{450AD36E-3ACA-4EBB-9678-E39944C078A2}" type="slidenum">
              <a:rPr lang="en-US" smtClean="0"/>
              <a:t>9</a:t>
            </a:fld>
            <a:endParaRPr lang="en-US" dirty="0"/>
          </a:p>
        </p:txBody>
      </p:sp>
    </p:spTree>
    <p:extLst>
      <p:ext uri="{BB962C8B-B14F-4D97-AF65-F5344CB8AC3E}">
        <p14:creationId xmlns:p14="http://schemas.microsoft.com/office/powerpoint/2010/main" val="200439701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30543</TotalTime>
  <Words>2543</Words>
  <Application>Microsoft Office PowerPoint</Application>
  <PresentationFormat>On-screen Show (4:3)</PresentationFormat>
  <Paragraphs>387</Paragraphs>
  <Slides>37</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Aptos</vt:lpstr>
      <vt:lpstr>Arial</vt:lpstr>
      <vt:lpstr>Cambria</vt:lpstr>
      <vt:lpstr>Cambria Math</vt:lpstr>
      <vt:lpstr>Courier New</vt:lpstr>
      <vt:lpstr>Tahoma</vt:lpstr>
      <vt:lpstr>Times New Roman</vt:lpstr>
      <vt:lpstr>Verdana</vt:lpstr>
      <vt:lpstr>Wingdings</vt:lpstr>
      <vt:lpstr>Light-on-dark-standard-presentation</vt:lpstr>
      <vt:lpstr>Introductory General Chemistry</vt:lpstr>
      <vt:lpstr>Concepts</vt:lpstr>
      <vt:lpstr>Scientific Method</vt:lpstr>
      <vt:lpstr>Scientific Method</vt:lpstr>
      <vt:lpstr>Scientific Method</vt:lpstr>
      <vt:lpstr>Scientific Method</vt:lpstr>
      <vt:lpstr>Scientific Method</vt:lpstr>
      <vt:lpstr>Scientific Method</vt:lpstr>
      <vt:lpstr>Atomic Theory</vt:lpstr>
      <vt:lpstr>Dalton’s Atomic Theory</vt:lpstr>
      <vt:lpstr>Subatomic Structure</vt:lpstr>
      <vt:lpstr>Nucleus &amp; Orbitals</vt:lpstr>
      <vt:lpstr>Atomic Mass Units (amu)</vt:lpstr>
      <vt:lpstr>Atomic Properties</vt:lpstr>
      <vt:lpstr>Atomic Properties</vt:lpstr>
      <vt:lpstr>Isotopes</vt:lpstr>
      <vt:lpstr>Elements</vt:lpstr>
      <vt:lpstr>81254LEC</vt:lpstr>
      <vt:lpstr>Patterns of Matter: Periodic Table</vt:lpstr>
      <vt:lpstr>Features of Periodic Table</vt:lpstr>
      <vt:lpstr>Patterns of Matter: Periodic Table</vt:lpstr>
      <vt:lpstr>Periodic Table of Elements</vt:lpstr>
      <vt:lpstr>Special Groups of Elements</vt:lpstr>
      <vt:lpstr>Special Groups of Elements</vt:lpstr>
      <vt:lpstr>Special Groups of Elements</vt:lpstr>
      <vt:lpstr>Special Groups of Elements</vt:lpstr>
      <vt:lpstr>Special Groups of Elements</vt:lpstr>
      <vt:lpstr>Electric properties of atoms: Ions</vt:lpstr>
      <vt:lpstr>Isotopes </vt:lpstr>
      <vt:lpstr>Isotopes </vt:lpstr>
      <vt:lpstr>Representing Isotopes </vt:lpstr>
      <vt:lpstr>Isotope Stability</vt:lpstr>
      <vt:lpstr>Atomic Mass (Atomic Weight)</vt:lpstr>
      <vt:lpstr>Atomic Weight Calculation</vt:lpstr>
      <vt:lpstr>Atomic Weight Calculation</vt:lpstr>
      <vt:lpstr>Atomic Weight Calculation</vt:lpstr>
      <vt:lpstr>Atomic Weight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1061</cp:revision>
  <cp:lastPrinted>2016-03-14T04:22:58Z</cp:lastPrinted>
  <dcterms:created xsi:type="dcterms:W3CDTF">2005-12-08T13:54:14Z</dcterms:created>
  <dcterms:modified xsi:type="dcterms:W3CDTF">2025-08-19T20:30:52Z</dcterms:modified>
</cp:coreProperties>
</file>